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8"/>
  </p:notesMasterIdLst>
  <p:sldIdLst>
    <p:sldId id="256" r:id="rId2"/>
    <p:sldId id="265" r:id="rId3"/>
    <p:sldId id="268" r:id="rId4"/>
    <p:sldId id="257" r:id="rId5"/>
    <p:sldId id="269" r:id="rId6"/>
    <p:sldId id="258" r:id="rId7"/>
    <p:sldId id="261" r:id="rId8"/>
    <p:sldId id="270" r:id="rId9"/>
    <p:sldId id="273" r:id="rId10"/>
    <p:sldId id="274" r:id="rId11"/>
    <p:sldId id="298" r:id="rId12"/>
    <p:sldId id="271" r:id="rId13"/>
    <p:sldId id="299" r:id="rId14"/>
    <p:sldId id="291" r:id="rId15"/>
    <p:sldId id="292" r:id="rId16"/>
    <p:sldId id="293" r:id="rId17"/>
    <p:sldId id="294" r:id="rId18"/>
    <p:sldId id="295" r:id="rId19"/>
    <p:sldId id="276" r:id="rId20"/>
    <p:sldId id="277" r:id="rId21"/>
    <p:sldId id="278" r:id="rId22"/>
    <p:sldId id="279" r:id="rId23"/>
    <p:sldId id="285" r:id="rId24"/>
    <p:sldId id="275" r:id="rId25"/>
    <p:sldId id="286" r:id="rId26"/>
    <p:sldId id="287" r:id="rId27"/>
    <p:sldId id="281" r:id="rId28"/>
    <p:sldId id="289" r:id="rId29"/>
    <p:sldId id="290" r:id="rId30"/>
    <p:sldId id="284" r:id="rId31"/>
    <p:sldId id="297" r:id="rId32"/>
    <p:sldId id="296" r:id="rId33"/>
    <p:sldId id="288" r:id="rId34"/>
    <p:sldId id="283" r:id="rId35"/>
    <p:sldId id="262" r:id="rId36"/>
    <p:sldId id="264" r:id="rId37"/>
  </p:sldIdLst>
  <p:sldSz cx="14630400" cy="8229600"/>
  <p:notesSz cx="8229600" cy="14630400"/>
  <p:embeddedFontLst>
    <p:embeddedFont>
      <p:font typeface="Calibri" panose="020F0502020204030204" pitchFamily="34" charset="0"/>
      <p:regular r:id="rId39"/>
      <p:bold r:id="rId40"/>
      <p:italic r:id="rId41"/>
      <p:boldItalic r:id="rId42"/>
    </p:embeddedFont>
    <p:embeddedFont>
      <p:font typeface="Merriweather Bold" panose="020B0604020202020204" charset="0"/>
      <p:bold r:id="rId43"/>
    </p:embeddedFont>
    <p:embeddedFont>
      <p:font typeface="Montserrat Classic Bold" panose="020B0604020202020204" charset="0"/>
      <p:regular r:id="rId44"/>
    </p:embeddedFont>
    <p:embeddedFont>
      <p:font typeface="Open Sans" panose="020B0606030504020204" pitchFamily="34" charset="0"/>
      <p:regular r:id="rId45"/>
      <p:bold r:id="rId46"/>
      <p:italic r:id="rId47"/>
      <p:boldItalic r:id="rId48"/>
    </p:embeddedFont>
    <p:embeddedFont>
      <p:font typeface="Oswald Bold" panose="020B0604020202020204" charset="0"/>
      <p:regular r:id="rId49"/>
    </p:embeddedFont>
    <p:embeddedFont>
      <p:font typeface="Times New Roman Bold" panose="02020803070505020304" pitchFamily="18" charset="0"/>
      <p:bold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81" autoAdjust="0"/>
    <p:restoredTop sz="93792" autoAdjust="0"/>
  </p:normalViewPr>
  <p:slideViewPr>
    <p:cSldViewPr snapToGrid="0" snapToObjects="1">
      <p:cViewPr varScale="1">
        <p:scale>
          <a:sx n="56" d="100"/>
          <a:sy n="56" d="100"/>
        </p:scale>
        <p:origin x="65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702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2487141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pSp>
        <p:nvGrpSpPr>
          <p:cNvPr id="9" name="Group 5">
            <a:extLst>
              <a:ext uri="{FF2B5EF4-FFF2-40B4-BE49-F238E27FC236}">
                <a16:creationId xmlns:a16="http://schemas.microsoft.com/office/drawing/2014/main" id="{14420CF1-EFE3-4EBE-A57B-F4C71B920908}"/>
              </a:ext>
            </a:extLst>
          </p:cNvPr>
          <p:cNvGrpSpPr/>
          <p:nvPr/>
        </p:nvGrpSpPr>
        <p:grpSpPr>
          <a:xfrm>
            <a:off x="6103620" y="1434658"/>
            <a:ext cx="7732991" cy="3749828"/>
            <a:chOff x="0" y="-19050"/>
            <a:chExt cx="2416813" cy="896924"/>
          </a:xfrm>
        </p:grpSpPr>
        <p:sp>
          <p:nvSpPr>
            <p:cNvPr id="10" name="Freeform 6">
              <a:extLst>
                <a:ext uri="{FF2B5EF4-FFF2-40B4-BE49-F238E27FC236}">
                  <a16:creationId xmlns:a16="http://schemas.microsoft.com/office/drawing/2014/main" id="{5D5DF207-F663-4C5C-8D30-B59CF217A4B4}"/>
                </a:ext>
              </a:extLst>
            </p:cNvPr>
            <p:cNvSpPr/>
            <p:nvPr/>
          </p:nvSpPr>
          <p:spPr>
            <a:xfrm>
              <a:off x="26978" y="65074"/>
              <a:ext cx="2389835" cy="812800"/>
            </a:xfrm>
            <a:custGeom>
              <a:avLst/>
              <a:gdLst/>
              <a:ahLst/>
              <a:cxnLst/>
              <a:rect l="l" t="t" r="r" b="b"/>
              <a:pathLst>
                <a:path w="2389835" h="812800">
                  <a:moveTo>
                    <a:pt x="0" y="0"/>
                  </a:moveTo>
                  <a:lnTo>
                    <a:pt x="2389835" y="0"/>
                  </a:lnTo>
                  <a:lnTo>
                    <a:pt x="2389835"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dirty="0"/>
            </a:p>
          </p:txBody>
        </p:sp>
        <p:sp>
          <p:nvSpPr>
            <p:cNvPr id="11" name="TextBox 7">
              <a:extLst>
                <a:ext uri="{FF2B5EF4-FFF2-40B4-BE49-F238E27FC236}">
                  <a16:creationId xmlns:a16="http://schemas.microsoft.com/office/drawing/2014/main" id="{41F49FEB-CEA0-4164-88D2-AB85EFB3971F}"/>
                </a:ext>
              </a:extLst>
            </p:cNvPr>
            <p:cNvSpPr txBox="1"/>
            <p:nvPr/>
          </p:nvSpPr>
          <p:spPr>
            <a:xfrm>
              <a:off x="0" y="-19050"/>
              <a:ext cx="2389835" cy="831850"/>
            </a:xfrm>
            <a:prstGeom prst="rect">
              <a:avLst/>
            </a:prstGeom>
          </p:spPr>
          <p:txBody>
            <a:bodyPr lIns="50800" tIns="50800" rIns="50800" bIns="50800" rtlCol="0" anchor="ctr"/>
            <a:lstStyle/>
            <a:p>
              <a:pPr algn="ctr">
                <a:lnSpc>
                  <a:spcPts val="2859"/>
                </a:lnSpc>
              </a:pPr>
              <a:endParaRPr/>
            </a:p>
          </p:txBody>
        </p:sp>
      </p:grpSp>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34441"/>
            <a:ext cx="7556421" cy="1874520"/>
          </a:xfrm>
          <a:prstGeom prst="rect">
            <a:avLst/>
          </a:prstGeom>
          <a:noFill/>
          <a:ln/>
        </p:spPr>
        <p:txBody>
          <a:bodyPr wrap="square" lIns="0" tIns="0" rIns="0" bIns="0" rtlCol="0" anchor="t"/>
          <a:lstStyle/>
          <a:p>
            <a:pPr algn="ctr">
              <a:lnSpc>
                <a:spcPts val="18131"/>
              </a:lnSpc>
            </a:pPr>
            <a:r>
              <a:rPr lang="en-US" sz="4400" spc="1287" dirty="0" err="1">
                <a:solidFill>
                  <a:srgbClr val="231F20"/>
                </a:solidFill>
                <a:latin typeface="Oswald Bold"/>
              </a:rPr>
              <a:t>SportswearXpress</a:t>
            </a:r>
            <a:endParaRPr lang="en-US" sz="12900" spc="1287" dirty="0">
              <a:solidFill>
                <a:srgbClr val="231F20"/>
              </a:solidFill>
              <a:latin typeface="Oswald Bold"/>
            </a:endParaRPr>
          </a:p>
        </p:txBody>
      </p:sp>
      <p:sp>
        <p:nvSpPr>
          <p:cNvPr id="4" name="Text 1"/>
          <p:cNvSpPr/>
          <p:nvPr/>
        </p:nvSpPr>
        <p:spPr>
          <a:xfrm>
            <a:off x="6189941" y="3882761"/>
            <a:ext cx="7556421" cy="725805"/>
          </a:xfrm>
          <a:prstGeom prst="rect">
            <a:avLst/>
          </a:prstGeom>
          <a:noFill/>
          <a:ln/>
        </p:spPr>
        <p:txBody>
          <a:bodyPr wrap="square" lIns="0" tIns="0" rIns="0" bIns="0" rtlCol="0" anchor="t"/>
          <a:lstStyle/>
          <a:p>
            <a:pPr algn="ctr">
              <a:lnSpc>
                <a:spcPts val="3661"/>
              </a:lnSpc>
            </a:pPr>
            <a:r>
              <a:rPr lang="en-US" sz="2400" b="1" spc="140" dirty="0">
                <a:solidFill>
                  <a:srgbClr val="231F20"/>
                </a:solidFill>
                <a:latin typeface="Montserrat Classic Bold"/>
              </a:rPr>
              <a:t>AI-Enhanced Sportswear Customization Platform </a:t>
            </a:r>
          </a:p>
        </p:txBody>
      </p:sp>
      <p:sp>
        <p:nvSpPr>
          <p:cNvPr id="5" name="Shape 2"/>
          <p:cNvSpPr/>
          <p:nvPr/>
        </p:nvSpPr>
        <p:spPr>
          <a:xfrm>
            <a:off x="6280190" y="5302568"/>
            <a:ext cx="362903" cy="362903"/>
          </a:xfrm>
          <a:prstGeom prst="roundRect">
            <a:avLst>
              <a:gd name="adj" fmla="val 25194296"/>
            </a:avLst>
          </a:prstGeom>
          <a:noFill/>
          <a:ln w="7620">
            <a:solidFill>
              <a:srgbClr val="FFFFFF"/>
            </a:solidFill>
            <a:prstDash val="solid"/>
          </a:ln>
        </p:spPr>
      </p:sp>
      <p:sp>
        <p:nvSpPr>
          <p:cNvPr id="7" name="Text 3"/>
          <p:cNvSpPr/>
          <p:nvPr/>
        </p:nvSpPr>
        <p:spPr>
          <a:xfrm>
            <a:off x="6756440" y="5285661"/>
            <a:ext cx="2264212" cy="396835"/>
          </a:xfrm>
          <a:prstGeom prst="rect">
            <a:avLst/>
          </a:prstGeom>
          <a:noFill/>
          <a:ln/>
        </p:spPr>
        <p:txBody>
          <a:bodyPr wrap="none" lIns="0" tIns="0" rIns="0" bIns="0" rtlCol="0" anchor="t"/>
          <a:lstStyle/>
          <a:p>
            <a:pPr marL="0" indent="0" algn="l">
              <a:lnSpc>
                <a:spcPts val="3100"/>
              </a:lnSpc>
              <a:buNone/>
            </a:pPr>
            <a:endParaRPr lang="en-US" sz="2200" dirty="0"/>
          </a:p>
        </p:txBody>
      </p:sp>
      <p:sp>
        <p:nvSpPr>
          <p:cNvPr id="8" name="Rectangle: Rounded Corners 7">
            <a:extLst>
              <a:ext uri="{FF2B5EF4-FFF2-40B4-BE49-F238E27FC236}">
                <a16:creationId xmlns:a16="http://schemas.microsoft.com/office/drawing/2014/main" id="{51653A26-9C46-4742-AE5E-04EE5DCF7ED8}"/>
              </a:ext>
            </a:extLst>
          </p:cNvPr>
          <p:cNvSpPr/>
          <p:nvPr/>
        </p:nvSpPr>
        <p:spPr>
          <a:xfrm>
            <a:off x="12461359" y="7775057"/>
            <a:ext cx="2083981" cy="3668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err="1">
                <a:ln w="6600">
                  <a:solidFill>
                    <a:schemeClr val="accent2"/>
                  </a:solidFill>
                  <a:prstDash val="solid"/>
                </a:ln>
                <a:solidFill>
                  <a:srgbClr val="FFFFFF"/>
                </a:solidFill>
                <a:effectLst>
                  <a:outerShdw dist="38100" dir="2700000" algn="tl" rotWithShape="0">
                    <a:schemeClr val="accent2"/>
                  </a:outerShdw>
                </a:effectLst>
              </a:rPr>
              <a:t>SportWearXpress</a:t>
            </a:r>
            <a:endParaRPr lang="en-US" b="1"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001DAB-C6A0-43C5-AA85-AA907D09164E}"/>
              </a:ext>
            </a:extLst>
          </p:cNvPr>
          <p:cNvSpPr txBox="1"/>
          <p:nvPr/>
        </p:nvSpPr>
        <p:spPr>
          <a:xfrm>
            <a:off x="4091940" y="363117"/>
            <a:ext cx="7315200" cy="751296"/>
          </a:xfrm>
          <a:prstGeom prst="rect">
            <a:avLst/>
          </a:prstGeom>
          <a:noFill/>
        </p:spPr>
        <p:txBody>
          <a:bodyPr wrap="square">
            <a:spAutoFit/>
          </a:bodyPr>
          <a:lstStyle/>
          <a:p>
            <a:pPr marL="0" indent="0">
              <a:lnSpc>
                <a:spcPts val="5550"/>
              </a:lnSpc>
              <a:buNone/>
            </a:pPr>
            <a:r>
              <a:rPr lang="en-US" sz="3600" b="1" dirty="0">
                <a:solidFill>
                  <a:srgbClr val="403C4E"/>
                </a:solidFill>
                <a:latin typeface="Merriweather Bold" pitchFamily="34" charset="0"/>
              </a:rPr>
              <a:t>Sequence  Diagram (Buyer) </a:t>
            </a:r>
          </a:p>
        </p:txBody>
      </p:sp>
      <p:pic>
        <p:nvPicPr>
          <p:cNvPr id="7" name="Picture 6">
            <a:extLst>
              <a:ext uri="{FF2B5EF4-FFF2-40B4-BE49-F238E27FC236}">
                <a16:creationId xmlns:a16="http://schemas.microsoft.com/office/drawing/2014/main" id="{436771D1-7B8A-456B-8D6D-7C09667BCC51}"/>
              </a:ext>
            </a:extLst>
          </p:cNvPr>
          <p:cNvPicPr>
            <a:picLocks noChangeAspect="1"/>
          </p:cNvPicPr>
          <p:nvPr/>
        </p:nvPicPr>
        <p:blipFill>
          <a:blip r:embed="rId2"/>
          <a:stretch>
            <a:fillRect/>
          </a:stretch>
        </p:blipFill>
        <p:spPr>
          <a:xfrm>
            <a:off x="240030" y="1114412"/>
            <a:ext cx="10896539" cy="7115187"/>
          </a:xfrm>
          <a:prstGeom prst="rect">
            <a:avLst/>
          </a:prstGeom>
        </p:spPr>
      </p:pic>
    </p:spTree>
    <p:extLst>
      <p:ext uri="{BB962C8B-B14F-4D97-AF65-F5344CB8AC3E}">
        <p14:creationId xmlns:p14="http://schemas.microsoft.com/office/powerpoint/2010/main" val="966913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BB997A-508C-4D8F-A053-F425C6C6186B}"/>
              </a:ext>
            </a:extLst>
          </p:cNvPr>
          <p:cNvSpPr txBox="1"/>
          <p:nvPr/>
        </p:nvSpPr>
        <p:spPr>
          <a:xfrm>
            <a:off x="4091940" y="363117"/>
            <a:ext cx="7315200" cy="751296"/>
          </a:xfrm>
          <a:prstGeom prst="rect">
            <a:avLst/>
          </a:prstGeom>
          <a:noFill/>
        </p:spPr>
        <p:txBody>
          <a:bodyPr wrap="square">
            <a:spAutoFit/>
          </a:bodyPr>
          <a:lstStyle/>
          <a:p>
            <a:pPr marL="0" indent="0">
              <a:lnSpc>
                <a:spcPts val="5550"/>
              </a:lnSpc>
              <a:buNone/>
            </a:pPr>
            <a:r>
              <a:rPr lang="en-US" sz="3600" b="1" dirty="0">
                <a:solidFill>
                  <a:srgbClr val="403C4E"/>
                </a:solidFill>
                <a:latin typeface="Merriweather Bold" pitchFamily="34" charset="0"/>
              </a:rPr>
              <a:t>Sequence  Diagram (ADMIN) </a:t>
            </a:r>
          </a:p>
        </p:txBody>
      </p:sp>
      <p:pic>
        <p:nvPicPr>
          <p:cNvPr id="4" name="Picture 3">
            <a:extLst>
              <a:ext uri="{FF2B5EF4-FFF2-40B4-BE49-F238E27FC236}">
                <a16:creationId xmlns:a16="http://schemas.microsoft.com/office/drawing/2014/main" id="{73BFB35F-886D-4442-9B1C-32CD272E23B3}"/>
              </a:ext>
            </a:extLst>
          </p:cNvPr>
          <p:cNvPicPr>
            <a:picLocks noChangeAspect="1"/>
          </p:cNvPicPr>
          <p:nvPr/>
        </p:nvPicPr>
        <p:blipFill>
          <a:blip r:embed="rId2"/>
          <a:stretch>
            <a:fillRect/>
          </a:stretch>
        </p:blipFill>
        <p:spPr>
          <a:xfrm>
            <a:off x="697230" y="1114413"/>
            <a:ext cx="10824210" cy="6526530"/>
          </a:xfrm>
          <a:prstGeom prst="rect">
            <a:avLst/>
          </a:prstGeom>
        </p:spPr>
      </p:pic>
    </p:spTree>
    <p:extLst>
      <p:ext uri="{BB962C8B-B14F-4D97-AF65-F5344CB8AC3E}">
        <p14:creationId xmlns:p14="http://schemas.microsoft.com/office/powerpoint/2010/main" val="3880869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DC7D2F-5E30-4011-939D-8486FEB38713}"/>
              </a:ext>
            </a:extLst>
          </p:cNvPr>
          <p:cNvSpPr txBox="1"/>
          <p:nvPr/>
        </p:nvSpPr>
        <p:spPr>
          <a:xfrm>
            <a:off x="5509260" y="557427"/>
            <a:ext cx="7315200" cy="751296"/>
          </a:xfrm>
          <a:prstGeom prst="rect">
            <a:avLst/>
          </a:prstGeom>
          <a:noFill/>
        </p:spPr>
        <p:txBody>
          <a:bodyPr wrap="square">
            <a:spAutoFit/>
          </a:bodyPr>
          <a:lstStyle/>
          <a:p>
            <a:pPr marL="0" indent="0">
              <a:lnSpc>
                <a:spcPts val="5550"/>
              </a:lnSpc>
              <a:buNone/>
            </a:pPr>
            <a:r>
              <a:rPr lang="en-US" sz="3600" b="1" dirty="0">
                <a:solidFill>
                  <a:srgbClr val="403C4E"/>
                </a:solidFill>
                <a:latin typeface="Merriweather Bold" pitchFamily="34" charset="0"/>
              </a:rPr>
              <a:t>Class Diagram </a:t>
            </a:r>
          </a:p>
        </p:txBody>
      </p:sp>
      <p:pic>
        <p:nvPicPr>
          <p:cNvPr id="7" name="Picture 6">
            <a:extLst>
              <a:ext uri="{FF2B5EF4-FFF2-40B4-BE49-F238E27FC236}">
                <a16:creationId xmlns:a16="http://schemas.microsoft.com/office/drawing/2014/main" id="{FF42DC2C-21DC-4AE9-A4CE-3279CDEBAD4E}"/>
              </a:ext>
            </a:extLst>
          </p:cNvPr>
          <p:cNvPicPr>
            <a:picLocks noChangeAspect="1"/>
          </p:cNvPicPr>
          <p:nvPr/>
        </p:nvPicPr>
        <p:blipFill>
          <a:blip r:embed="rId2"/>
          <a:stretch>
            <a:fillRect/>
          </a:stretch>
        </p:blipFill>
        <p:spPr>
          <a:xfrm>
            <a:off x="1188720" y="1908810"/>
            <a:ext cx="12641580" cy="6320790"/>
          </a:xfrm>
          <a:prstGeom prst="rect">
            <a:avLst/>
          </a:prstGeom>
        </p:spPr>
      </p:pic>
    </p:spTree>
    <p:extLst>
      <p:ext uri="{BB962C8B-B14F-4D97-AF65-F5344CB8AC3E}">
        <p14:creationId xmlns:p14="http://schemas.microsoft.com/office/powerpoint/2010/main" val="3639246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86E9E4-B2FD-41F1-8C1F-A746C595DBED}"/>
              </a:ext>
            </a:extLst>
          </p:cNvPr>
          <p:cNvSpPr txBox="1"/>
          <p:nvPr/>
        </p:nvSpPr>
        <p:spPr>
          <a:xfrm>
            <a:off x="5086350" y="248817"/>
            <a:ext cx="7315200" cy="751296"/>
          </a:xfrm>
          <a:prstGeom prst="rect">
            <a:avLst/>
          </a:prstGeom>
          <a:noFill/>
        </p:spPr>
        <p:txBody>
          <a:bodyPr wrap="square">
            <a:spAutoFit/>
          </a:bodyPr>
          <a:lstStyle/>
          <a:p>
            <a:pPr marL="0" indent="0">
              <a:lnSpc>
                <a:spcPts val="5550"/>
              </a:lnSpc>
              <a:buNone/>
            </a:pPr>
            <a:r>
              <a:rPr lang="en-US" sz="3600" b="1" dirty="0">
                <a:solidFill>
                  <a:srgbClr val="403C4E"/>
                </a:solidFill>
                <a:latin typeface="Merriweather Bold" pitchFamily="34" charset="0"/>
              </a:rPr>
              <a:t>ACTIVITY  Diagram </a:t>
            </a:r>
          </a:p>
        </p:txBody>
      </p:sp>
      <p:pic>
        <p:nvPicPr>
          <p:cNvPr id="4" name="Picture 3">
            <a:extLst>
              <a:ext uri="{FF2B5EF4-FFF2-40B4-BE49-F238E27FC236}">
                <a16:creationId xmlns:a16="http://schemas.microsoft.com/office/drawing/2014/main" id="{FD096962-808C-4E9D-9BB1-73F05C08583F}"/>
              </a:ext>
            </a:extLst>
          </p:cNvPr>
          <p:cNvPicPr>
            <a:picLocks noChangeAspect="1"/>
          </p:cNvPicPr>
          <p:nvPr/>
        </p:nvPicPr>
        <p:blipFill>
          <a:blip r:embed="rId2"/>
          <a:stretch>
            <a:fillRect/>
          </a:stretch>
        </p:blipFill>
        <p:spPr>
          <a:xfrm>
            <a:off x="2640330" y="1000112"/>
            <a:ext cx="9361169" cy="6962787"/>
          </a:xfrm>
          <a:prstGeom prst="rect">
            <a:avLst/>
          </a:prstGeom>
        </p:spPr>
      </p:pic>
    </p:spTree>
    <p:extLst>
      <p:ext uri="{BB962C8B-B14F-4D97-AF65-F5344CB8AC3E}">
        <p14:creationId xmlns:p14="http://schemas.microsoft.com/office/powerpoint/2010/main" val="673354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3818CB-51B2-4344-82CF-92BC64D8179C}"/>
              </a:ext>
            </a:extLst>
          </p:cNvPr>
          <p:cNvSpPr txBox="1"/>
          <p:nvPr/>
        </p:nvSpPr>
        <p:spPr>
          <a:xfrm>
            <a:off x="1908810" y="248817"/>
            <a:ext cx="11338560" cy="751296"/>
          </a:xfrm>
          <a:prstGeom prst="rect">
            <a:avLst/>
          </a:prstGeom>
          <a:noFill/>
        </p:spPr>
        <p:txBody>
          <a:bodyPr wrap="square">
            <a:spAutoFit/>
          </a:bodyPr>
          <a:lstStyle/>
          <a:p>
            <a:pPr marL="0" indent="0">
              <a:lnSpc>
                <a:spcPts val="5550"/>
              </a:lnSpc>
              <a:buNone/>
            </a:pPr>
            <a:r>
              <a:rPr lang="en-US" sz="3600" b="1" dirty="0">
                <a:solidFill>
                  <a:srgbClr val="403C4E"/>
                </a:solidFill>
                <a:latin typeface="Merriweather Bold" pitchFamily="34" charset="0"/>
              </a:rPr>
              <a:t>User Authentication and Profile Management</a:t>
            </a:r>
          </a:p>
        </p:txBody>
      </p:sp>
      <p:pic>
        <p:nvPicPr>
          <p:cNvPr id="6" name="Picture 5">
            <a:extLst>
              <a:ext uri="{FF2B5EF4-FFF2-40B4-BE49-F238E27FC236}">
                <a16:creationId xmlns:a16="http://schemas.microsoft.com/office/drawing/2014/main" id="{813C17A2-DD36-4E05-B404-D424A9CEB143}"/>
              </a:ext>
            </a:extLst>
          </p:cNvPr>
          <p:cNvPicPr>
            <a:picLocks noChangeAspect="1"/>
          </p:cNvPicPr>
          <p:nvPr/>
        </p:nvPicPr>
        <p:blipFill>
          <a:blip r:embed="rId2"/>
          <a:stretch>
            <a:fillRect/>
          </a:stretch>
        </p:blipFill>
        <p:spPr>
          <a:xfrm>
            <a:off x="2550696" y="1617252"/>
            <a:ext cx="9154828" cy="5788786"/>
          </a:xfrm>
          <a:prstGeom prst="rect">
            <a:avLst/>
          </a:prstGeom>
        </p:spPr>
      </p:pic>
    </p:spTree>
    <p:extLst>
      <p:ext uri="{BB962C8B-B14F-4D97-AF65-F5344CB8AC3E}">
        <p14:creationId xmlns:p14="http://schemas.microsoft.com/office/powerpoint/2010/main" val="1962033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1A6A30-5491-45F5-AF92-9F3DD3D26BFA}"/>
              </a:ext>
            </a:extLst>
          </p:cNvPr>
          <p:cNvSpPr txBox="1"/>
          <p:nvPr/>
        </p:nvSpPr>
        <p:spPr>
          <a:xfrm>
            <a:off x="3381475" y="248817"/>
            <a:ext cx="11338560" cy="751296"/>
          </a:xfrm>
          <a:prstGeom prst="rect">
            <a:avLst/>
          </a:prstGeom>
          <a:noFill/>
        </p:spPr>
        <p:txBody>
          <a:bodyPr wrap="square">
            <a:spAutoFit/>
          </a:bodyPr>
          <a:lstStyle/>
          <a:p>
            <a:pPr marL="0" indent="0">
              <a:lnSpc>
                <a:spcPts val="5550"/>
              </a:lnSpc>
              <a:buNone/>
            </a:pPr>
            <a:r>
              <a:rPr lang="en-US" sz="3600" b="1" dirty="0">
                <a:solidFill>
                  <a:srgbClr val="403C4E"/>
                </a:solidFill>
                <a:latin typeface="Merriweather Bold" pitchFamily="34" charset="0"/>
              </a:rPr>
              <a:t>PRODUCT Customization </a:t>
            </a:r>
          </a:p>
        </p:txBody>
      </p:sp>
      <p:pic>
        <p:nvPicPr>
          <p:cNvPr id="4" name="Picture 3">
            <a:extLst>
              <a:ext uri="{FF2B5EF4-FFF2-40B4-BE49-F238E27FC236}">
                <a16:creationId xmlns:a16="http://schemas.microsoft.com/office/drawing/2014/main" id="{993640DC-EC98-40DE-96B6-FB21FA3E13C3}"/>
              </a:ext>
            </a:extLst>
          </p:cNvPr>
          <p:cNvPicPr>
            <a:picLocks noChangeAspect="1"/>
          </p:cNvPicPr>
          <p:nvPr/>
        </p:nvPicPr>
        <p:blipFill>
          <a:blip r:embed="rId2"/>
          <a:stretch>
            <a:fillRect/>
          </a:stretch>
        </p:blipFill>
        <p:spPr>
          <a:xfrm>
            <a:off x="2685449" y="1193534"/>
            <a:ext cx="8402854" cy="5016874"/>
          </a:xfrm>
          <a:prstGeom prst="rect">
            <a:avLst/>
          </a:prstGeom>
        </p:spPr>
      </p:pic>
    </p:spTree>
    <p:extLst>
      <p:ext uri="{BB962C8B-B14F-4D97-AF65-F5344CB8AC3E}">
        <p14:creationId xmlns:p14="http://schemas.microsoft.com/office/powerpoint/2010/main" val="153590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5518F8-5A0C-45B4-854B-5DD887B83B20}"/>
              </a:ext>
            </a:extLst>
          </p:cNvPr>
          <p:cNvSpPr txBox="1"/>
          <p:nvPr/>
        </p:nvSpPr>
        <p:spPr>
          <a:xfrm>
            <a:off x="4594258" y="316194"/>
            <a:ext cx="11338560" cy="751296"/>
          </a:xfrm>
          <a:prstGeom prst="rect">
            <a:avLst/>
          </a:prstGeom>
          <a:noFill/>
        </p:spPr>
        <p:txBody>
          <a:bodyPr wrap="square">
            <a:spAutoFit/>
          </a:bodyPr>
          <a:lstStyle/>
          <a:p>
            <a:pPr marL="0" indent="0">
              <a:lnSpc>
                <a:spcPts val="5550"/>
              </a:lnSpc>
              <a:buNone/>
            </a:pPr>
            <a:r>
              <a:rPr lang="en-US" sz="3600" b="1" dirty="0">
                <a:solidFill>
                  <a:srgbClr val="403C4E"/>
                </a:solidFill>
                <a:latin typeface="Merriweather Bold" pitchFamily="34" charset="0"/>
              </a:rPr>
              <a:t>EDIT PROFILE</a:t>
            </a:r>
          </a:p>
        </p:txBody>
      </p:sp>
      <p:pic>
        <p:nvPicPr>
          <p:cNvPr id="4" name="Picture 3">
            <a:extLst>
              <a:ext uri="{FF2B5EF4-FFF2-40B4-BE49-F238E27FC236}">
                <a16:creationId xmlns:a16="http://schemas.microsoft.com/office/drawing/2014/main" id="{D93E61E8-4BD7-4D03-8435-7737A07B255C}"/>
              </a:ext>
            </a:extLst>
          </p:cNvPr>
          <p:cNvPicPr>
            <a:picLocks noChangeAspect="1"/>
          </p:cNvPicPr>
          <p:nvPr/>
        </p:nvPicPr>
        <p:blipFill>
          <a:blip r:embed="rId2"/>
          <a:stretch>
            <a:fillRect/>
          </a:stretch>
        </p:blipFill>
        <p:spPr>
          <a:xfrm>
            <a:off x="2415940" y="1463040"/>
            <a:ext cx="8556859" cy="5178392"/>
          </a:xfrm>
          <a:prstGeom prst="rect">
            <a:avLst/>
          </a:prstGeom>
        </p:spPr>
      </p:pic>
    </p:spTree>
    <p:extLst>
      <p:ext uri="{BB962C8B-B14F-4D97-AF65-F5344CB8AC3E}">
        <p14:creationId xmlns:p14="http://schemas.microsoft.com/office/powerpoint/2010/main" val="3178755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CDA459-035F-47B0-B65C-B47E96ED8E3E}"/>
              </a:ext>
            </a:extLst>
          </p:cNvPr>
          <p:cNvSpPr txBox="1"/>
          <p:nvPr/>
        </p:nvSpPr>
        <p:spPr>
          <a:xfrm>
            <a:off x="4594258" y="316194"/>
            <a:ext cx="11338560" cy="751296"/>
          </a:xfrm>
          <a:prstGeom prst="rect">
            <a:avLst/>
          </a:prstGeom>
          <a:noFill/>
        </p:spPr>
        <p:txBody>
          <a:bodyPr wrap="square">
            <a:spAutoFit/>
          </a:bodyPr>
          <a:lstStyle/>
          <a:p>
            <a:pPr marL="0" indent="0">
              <a:lnSpc>
                <a:spcPts val="5550"/>
              </a:lnSpc>
              <a:buNone/>
            </a:pPr>
            <a:r>
              <a:rPr lang="en-US" sz="3600" b="1" dirty="0">
                <a:solidFill>
                  <a:srgbClr val="403C4E"/>
                </a:solidFill>
                <a:latin typeface="Merriweather Bold" pitchFamily="34" charset="0"/>
              </a:rPr>
              <a:t>DYNAMIC PRICING</a:t>
            </a:r>
          </a:p>
        </p:txBody>
      </p:sp>
      <p:pic>
        <p:nvPicPr>
          <p:cNvPr id="4" name="Picture 3">
            <a:extLst>
              <a:ext uri="{FF2B5EF4-FFF2-40B4-BE49-F238E27FC236}">
                <a16:creationId xmlns:a16="http://schemas.microsoft.com/office/drawing/2014/main" id="{83B9AEB2-4AB8-47BF-8B40-FBE571F6E25E}"/>
              </a:ext>
            </a:extLst>
          </p:cNvPr>
          <p:cNvPicPr>
            <a:picLocks noChangeAspect="1"/>
          </p:cNvPicPr>
          <p:nvPr/>
        </p:nvPicPr>
        <p:blipFill>
          <a:blip r:embed="rId2"/>
          <a:stretch>
            <a:fillRect/>
          </a:stretch>
        </p:blipFill>
        <p:spPr>
          <a:xfrm>
            <a:off x="3272589" y="1491916"/>
            <a:ext cx="9105499" cy="4908884"/>
          </a:xfrm>
          <a:prstGeom prst="rect">
            <a:avLst/>
          </a:prstGeom>
        </p:spPr>
      </p:pic>
    </p:spTree>
    <p:extLst>
      <p:ext uri="{BB962C8B-B14F-4D97-AF65-F5344CB8AC3E}">
        <p14:creationId xmlns:p14="http://schemas.microsoft.com/office/powerpoint/2010/main" val="2595889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A9E61F-4515-47F2-8A10-8DD8939C40E3}"/>
              </a:ext>
            </a:extLst>
          </p:cNvPr>
          <p:cNvSpPr txBox="1"/>
          <p:nvPr/>
        </p:nvSpPr>
        <p:spPr>
          <a:xfrm>
            <a:off x="5884044" y="343630"/>
            <a:ext cx="11338560" cy="751296"/>
          </a:xfrm>
          <a:prstGeom prst="rect">
            <a:avLst/>
          </a:prstGeom>
          <a:noFill/>
        </p:spPr>
        <p:txBody>
          <a:bodyPr wrap="square">
            <a:spAutoFit/>
          </a:bodyPr>
          <a:lstStyle/>
          <a:p>
            <a:pPr marL="0" indent="0">
              <a:lnSpc>
                <a:spcPts val="5550"/>
              </a:lnSpc>
              <a:buNone/>
            </a:pPr>
            <a:r>
              <a:rPr lang="en-US" sz="3600" b="1" dirty="0">
                <a:solidFill>
                  <a:srgbClr val="403C4E"/>
                </a:solidFill>
                <a:latin typeface="Merriweather Bold" pitchFamily="34" charset="0"/>
              </a:rPr>
              <a:t>ADD CART</a:t>
            </a:r>
          </a:p>
        </p:txBody>
      </p:sp>
      <p:pic>
        <p:nvPicPr>
          <p:cNvPr id="4" name="Picture 3">
            <a:extLst>
              <a:ext uri="{FF2B5EF4-FFF2-40B4-BE49-F238E27FC236}">
                <a16:creationId xmlns:a16="http://schemas.microsoft.com/office/drawing/2014/main" id="{DD69BF8F-9C3E-41FC-8351-4D76EB6820BF}"/>
              </a:ext>
            </a:extLst>
          </p:cNvPr>
          <p:cNvPicPr>
            <a:picLocks noChangeAspect="1"/>
          </p:cNvPicPr>
          <p:nvPr/>
        </p:nvPicPr>
        <p:blipFill>
          <a:blip r:embed="rId2"/>
          <a:stretch>
            <a:fillRect/>
          </a:stretch>
        </p:blipFill>
        <p:spPr>
          <a:xfrm>
            <a:off x="2656573" y="1174282"/>
            <a:ext cx="10048774" cy="5194884"/>
          </a:xfrm>
          <a:prstGeom prst="rect">
            <a:avLst/>
          </a:prstGeom>
        </p:spPr>
      </p:pic>
    </p:spTree>
    <p:extLst>
      <p:ext uri="{BB962C8B-B14F-4D97-AF65-F5344CB8AC3E}">
        <p14:creationId xmlns:p14="http://schemas.microsoft.com/office/powerpoint/2010/main" val="1694252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744E38C-26FB-4FA1-BE3F-87C864864EF6}"/>
              </a:ext>
            </a:extLst>
          </p:cNvPr>
          <p:cNvPicPr>
            <a:picLocks noChangeAspect="1"/>
          </p:cNvPicPr>
          <p:nvPr/>
        </p:nvPicPr>
        <p:blipFill>
          <a:blip r:embed="rId2"/>
          <a:stretch>
            <a:fillRect/>
          </a:stretch>
        </p:blipFill>
        <p:spPr>
          <a:xfrm>
            <a:off x="1225092" y="1092200"/>
            <a:ext cx="11570615" cy="7137400"/>
          </a:xfrm>
          <a:prstGeom prst="rect">
            <a:avLst/>
          </a:prstGeom>
        </p:spPr>
      </p:pic>
      <p:sp>
        <p:nvSpPr>
          <p:cNvPr id="12" name="TextBox 11">
            <a:extLst>
              <a:ext uri="{FF2B5EF4-FFF2-40B4-BE49-F238E27FC236}">
                <a16:creationId xmlns:a16="http://schemas.microsoft.com/office/drawing/2014/main" id="{9E21FBEC-E331-45C0-BCA7-C88829C2773F}"/>
              </a:ext>
            </a:extLst>
          </p:cNvPr>
          <p:cNvSpPr txBox="1"/>
          <p:nvPr/>
        </p:nvSpPr>
        <p:spPr>
          <a:xfrm>
            <a:off x="5480507" y="534716"/>
            <a:ext cx="7315200" cy="764633"/>
          </a:xfrm>
          <a:prstGeom prst="rect">
            <a:avLst/>
          </a:prstGeom>
          <a:noFill/>
        </p:spPr>
        <p:txBody>
          <a:bodyPr wrap="square">
            <a:spAutoFit/>
          </a:bodyPr>
          <a:lstStyle/>
          <a:p>
            <a:pPr marL="0" indent="0">
              <a:lnSpc>
                <a:spcPts val="5550"/>
              </a:lnSpc>
              <a:buNone/>
            </a:pPr>
            <a:r>
              <a:rPr lang="en-US" sz="4000" b="1" dirty="0">
                <a:solidFill>
                  <a:srgbClr val="403C4E"/>
                </a:solidFill>
                <a:latin typeface="Merriweather Bold" pitchFamily="34" charset="0"/>
              </a:rPr>
              <a:t>SIGN UP</a:t>
            </a:r>
          </a:p>
        </p:txBody>
      </p:sp>
    </p:spTree>
    <p:extLst>
      <p:ext uri="{BB962C8B-B14F-4D97-AF65-F5344CB8AC3E}">
        <p14:creationId xmlns:p14="http://schemas.microsoft.com/office/powerpoint/2010/main" val="403236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90286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Presented by</a:t>
            </a:r>
            <a:endParaRPr lang="en-US" sz="4450" dirty="0"/>
          </a:p>
        </p:txBody>
      </p:sp>
      <p:sp>
        <p:nvSpPr>
          <p:cNvPr id="4" name="Text 1"/>
          <p:cNvSpPr/>
          <p:nvPr/>
        </p:nvSpPr>
        <p:spPr>
          <a:xfrm>
            <a:off x="6280190" y="4178617"/>
            <a:ext cx="2149554" cy="354330"/>
          </a:xfrm>
          <a:prstGeom prst="rect">
            <a:avLst/>
          </a:prstGeom>
          <a:noFill/>
          <a:ln/>
        </p:spPr>
        <p:txBody>
          <a:bodyPr wrap="none" lIns="0" tIns="0" rIns="0" bIns="0" rtlCol="0" anchor="t"/>
          <a:lstStyle/>
          <a:p>
            <a:pPr marL="0" indent="0">
              <a:lnSpc>
                <a:spcPts val="2750"/>
              </a:lnSpc>
              <a:buNone/>
            </a:pPr>
            <a:r>
              <a:rPr lang="en-US" sz="2200" b="1" dirty="0" err="1">
                <a:solidFill>
                  <a:srgbClr val="403C4E"/>
                </a:solidFill>
                <a:latin typeface="Merriweather Bold" pitchFamily="34" charset="0"/>
                <a:ea typeface="Merriweather Bold" pitchFamily="34" charset="-122"/>
                <a:cs typeface="Merriweather Bold" pitchFamily="34" charset="-120"/>
              </a:rPr>
              <a:t>Awais</a:t>
            </a:r>
            <a:r>
              <a:rPr lang="en-US" sz="2200" b="1" dirty="0">
                <a:solidFill>
                  <a:srgbClr val="403C4E"/>
                </a:solidFill>
                <a:latin typeface="Merriweather Bold" pitchFamily="34" charset="0"/>
                <a:ea typeface="Merriweather Bold" pitchFamily="34" charset="-122"/>
                <a:cs typeface="Merriweather Bold" pitchFamily="34" charset="-120"/>
              </a:rPr>
              <a:t> </a:t>
            </a:r>
            <a:r>
              <a:rPr lang="en-US" sz="2200" b="1" dirty="0" err="1">
                <a:solidFill>
                  <a:srgbClr val="403C4E"/>
                </a:solidFill>
                <a:latin typeface="Merriweather Bold" pitchFamily="34" charset="0"/>
                <a:ea typeface="Merriweather Bold" pitchFamily="34" charset="-122"/>
                <a:cs typeface="Merriweather Bold" pitchFamily="34" charset="-120"/>
              </a:rPr>
              <a:t>Akram</a:t>
            </a:r>
            <a:endParaRPr lang="en-US" sz="2200" dirty="0"/>
          </a:p>
        </p:txBody>
      </p:sp>
      <p:sp>
        <p:nvSpPr>
          <p:cNvPr id="5" name="Text 2"/>
          <p:cNvSpPr/>
          <p:nvPr/>
        </p:nvSpPr>
        <p:spPr>
          <a:xfrm>
            <a:off x="6280190" y="4759762"/>
            <a:ext cx="2149554" cy="362903"/>
          </a:xfrm>
          <a:prstGeom prst="rect">
            <a:avLst/>
          </a:prstGeom>
          <a:noFill/>
          <a:ln/>
        </p:spPr>
        <p:txBody>
          <a:bodyPr wrap="non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L1S21BSSE0072</a:t>
            </a:r>
            <a:endParaRPr lang="en-US" sz="1750" dirty="0"/>
          </a:p>
        </p:txBody>
      </p:sp>
      <p:sp>
        <p:nvSpPr>
          <p:cNvPr id="6" name="Text 3"/>
          <p:cNvSpPr/>
          <p:nvPr/>
        </p:nvSpPr>
        <p:spPr>
          <a:xfrm>
            <a:off x="8990767" y="4178617"/>
            <a:ext cx="2149554" cy="354330"/>
          </a:xfrm>
          <a:prstGeom prst="rect">
            <a:avLst/>
          </a:prstGeom>
          <a:noFill/>
          <a:ln/>
        </p:spPr>
        <p:txBody>
          <a:bodyPr wrap="none" lIns="0" tIns="0" rIns="0" bIns="0" rtlCol="0" anchor="t"/>
          <a:lstStyle/>
          <a:p>
            <a:pPr marL="0" indent="0">
              <a:lnSpc>
                <a:spcPts val="2750"/>
              </a:lnSpc>
              <a:buNone/>
            </a:pPr>
            <a:r>
              <a:rPr lang="en-US" sz="2200" b="1" dirty="0" err="1">
                <a:solidFill>
                  <a:srgbClr val="403C4E"/>
                </a:solidFill>
                <a:latin typeface="Merriweather Bold" pitchFamily="34" charset="0"/>
                <a:ea typeface="Merriweather Bold" pitchFamily="34" charset="-122"/>
                <a:cs typeface="Merriweather Bold" pitchFamily="34" charset="-120"/>
              </a:rPr>
              <a:t>Qasim</a:t>
            </a:r>
            <a:r>
              <a:rPr lang="en-US" sz="2200" b="1" dirty="0">
                <a:solidFill>
                  <a:srgbClr val="403C4E"/>
                </a:solidFill>
                <a:latin typeface="Merriweather Bold" pitchFamily="34" charset="0"/>
                <a:ea typeface="Merriweather Bold" pitchFamily="34" charset="-122"/>
                <a:cs typeface="Merriweather Bold" pitchFamily="34" charset="-120"/>
              </a:rPr>
              <a:t> Abbas </a:t>
            </a:r>
            <a:endParaRPr lang="en-US" sz="2200" dirty="0"/>
          </a:p>
        </p:txBody>
      </p:sp>
      <p:sp>
        <p:nvSpPr>
          <p:cNvPr id="7" name="Text 4"/>
          <p:cNvSpPr/>
          <p:nvPr/>
        </p:nvSpPr>
        <p:spPr>
          <a:xfrm>
            <a:off x="8548005" y="4759762"/>
            <a:ext cx="2149554" cy="362903"/>
          </a:xfrm>
          <a:prstGeom prst="rect">
            <a:avLst/>
          </a:prstGeom>
          <a:noFill/>
          <a:ln/>
        </p:spPr>
        <p:txBody>
          <a:bodyPr wrap="none" lIns="0" tIns="0" rIns="0" bIns="0" rtlCol="0" anchor="t"/>
          <a:lstStyle/>
          <a:p>
            <a:pPr lvl="1" algn="just">
              <a:lnSpc>
                <a:spcPts val="2850"/>
              </a:lnSpc>
            </a:pPr>
            <a:r>
              <a:rPr lang="en-US" sz="1750" dirty="0">
                <a:solidFill>
                  <a:srgbClr val="403C4E"/>
                </a:solidFill>
                <a:latin typeface="Open Sans" pitchFamily="34" charset="0"/>
                <a:ea typeface="Open Sans" pitchFamily="34" charset="-122"/>
                <a:cs typeface="Open Sans" pitchFamily="34" charset="-120"/>
              </a:rPr>
              <a:t>L1F21BSSE0476</a:t>
            </a:r>
            <a:endParaRPr lang="en-US" sz="1750" dirty="0"/>
          </a:p>
        </p:txBody>
      </p:sp>
      <p:sp>
        <p:nvSpPr>
          <p:cNvPr id="8" name="Text 5"/>
          <p:cNvSpPr/>
          <p:nvPr/>
        </p:nvSpPr>
        <p:spPr>
          <a:xfrm>
            <a:off x="11701343" y="4178617"/>
            <a:ext cx="2149554"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Muneeb Butt</a:t>
            </a:r>
            <a:endParaRPr lang="en-US" sz="2200" dirty="0"/>
          </a:p>
        </p:txBody>
      </p:sp>
      <p:sp>
        <p:nvSpPr>
          <p:cNvPr id="9" name="Text 6"/>
          <p:cNvSpPr/>
          <p:nvPr/>
        </p:nvSpPr>
        <p:spPr>
          <a:xfrm>
            <a:off x="11701343" y="4759762"/>
            <a:ext cx="2149554" cy="362903"/>
          </a:xfrm>
          <a:prstGeom prst="rect">
            <a:avLst/>
          </a:prstGeom>
          <a:noFill/>
          <a:ln/>
        </p:spPr>
        <p:txBody>
          <a:bodyPr wrap="non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L1F21BSSE0564</a:t>
            </a:r>
            <a:endParaRPr lang="en-US" sz="1750" dirty="0"/>
          </a:p>
        </p:txBody>
      </p:sp>
      <p:sp>
        <p:nvSpPr>
          <p:cNvPr id="10" name="Rectangle: Rounded Corners 9">
            <a:extLst>
              <a:ext uri="{FF2B5EF4-FFF2-40B4-BE49-F238E27FC236}">
                <a16:creationId xmlns:a16="http://schemas.microsoft.com/office/drawing/2014/main" id="{6D662D33-DA24-4DDE-B3E1-5EB659506BB6}"/>
              </a:ext>
            </a:extLst>
          </p:cNvPr>
          <p:cNvSpPr/>
          <p:nvPr/>
        </p:nvSpPr>
        <p:spPr>
          <a:xfrm>
            <a:off x="12461359" y="7775057"/>
            <a:ext cx="2083981" cy="3668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err="1">
                <a:ln w="6600">
                  <a:solidFill>
                    <a:schemeClr val="accent2"/>
                  </a:solidFill>
                  <a:prstDash val="solid"/>
                </a:ln>
                <a:solidFill>
                  <a:srgbClr val="FFFFFF"/>
                </a:solidFill>
                <a:effectLst>
                  <a:outerShdw dist="38100" dir="2700000" algn="tl" rotWithShape="0">
                    <a:schemeClr val="accent2"/>
                  </a:outerShdw>
                </a:effectLst>
              </a:rPr>
              <a:t>SportWearXpress</a:t>
            </a:r>
            <a:endParaRPr lang="en-US" b="1"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42B96C-D29E-439A-BE3A-A6336DE6F3D2}"/>
              </a:ext>
            </a:extLst>
          </p:cNvPr>
          <p:cNvSpPr txBox="1"/>
          <p:nvPr/>
        </p:nvSpPr>
        <p:spPr>
          <a:xfrm>
            <a:off x="5480507" y="534716"/>
            <a:ext cx="7315200" cy="764633"/>
          </a:xfrm>
          <a:prstGeom prst="rect">
            <a:avLst/>
          </a:prstGeom>
          <a:noFill/>
        </p:spPr>
        <p:txBody>
          <a:bodyPr wrap="square">
            <a:spAutoFit/>
          </a:bodyPr>
          <a:lstStyle/>
          <a:p>
            <a:pPr marL="0" indent="0">
              <a:lnSpc>
                <a:spcPts val="5550"/>
              </a:lnSpc>
              <a:buNone/>
            </a:pPr>
            <a:r>
              <a:rPr lang="en-US" sz="4000" b="1" dirty="0">
                <a:solidFill>
                  <a:srgbClr val="403C4E"/>
                </a:solidFill>
                <a:latin typeface="Merriweather Bold" pitchFamily="34" charset="0"/>
              </a:rPr>
              <a:t>LOGIN</a:t>
            </a:r>
          </a:p>
        </p:txBody>
      </p:sp>
      <p:pic>
        <p:nvPicPr>
          <p:cNvPr id="4" name="Picture 3">
            <a:extLst>
              <a:ext uri="{FF2B5EF4-FFF2-40B4-BE49-F238E27FC236}">
                <a16:creationId xmlns:a16="http://schemas.microsoft.com/office/drawing/2014/main" id="{9EF7CFCE-530E-49CC-9F33-7CED0AD3CB7F}"/>
              </a:ext>
            </a:extLst>
          </p:cNvPr>
          <p:cNvPicPr>
            <a:picLocks noChangeAspect="1"/>
          </p:cNvPicPr>
          <p:nvPr/>
        </p:nvPicPr>
        <p:blipFill>
          <a:blip r:embed="rId2"/>
          <a:stretch>
            <a:fillRect/>
          </a:stretch>
        </p:blipFill>
        <p:spPr>
          <a:xfrm>
            <a:off x="1529892" y="1511300"/>
            <a:ext cx="11570615" cy="6718300"/>
          </a:xfrm>
          <a:prstGeom prst="rect">
            <a:avLst/>
          </a:prstGeom>
        </p:spPr>
      </p:pic>
    </p:spTree>
    <p:extLst>
      <p:ext uri="{BB962C8B-B14F-4D97-AF65-F5344CB8AC3E}">
        <p14:creationId xmlns:p14="http://schemas.microsoft.com/office/powerpoint/2010/main" val="1780472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EA67F1-0359-4AA6-A901-9751DE2BE864}"/>
              </a:ext>
            </a:extLst>
          </p:cNvPr>
          <p:cNvSpPr txBox="1"/>
          <p:nvPr/>
        </p:nvSpPr>
        <p:spPr>
          <a:xfrm>
            <a:off x="4591507" y="534716"/>
            <a:ext cx="7315200" cy="1482778"/>
          </a:xfrm>
          <a:prstGeom prst="rect">
            <a:avLst/>
          </a:prstGeom>
          <a:noFill/>
        </p:spPr>
        <p:txBody>
          <a:bodyPr wrap="square">
            <a:spAutoFit/>
          </a:bodyPr>
          <a:lstStyle/>
          <a:p>
            <a:pPr marL="0" indent="0">
              <a:lnSpc>
                <a:spcPts val="5550"/>
              </a:lnSpc>
              <a:buNone/>
            </a:pPr>
            <a:r>
              <a:rPr lang="en-US" sz="4000" b="1" dirty="0">
                <a:solidFill>
                  <a:srgbClr val="403C4E"/>
                </a:solidFill>
                <a:latin typeface="Merriweather Bold" pitchFamily="34" charset="0"/>
              </a:rPr>
              <a:t>FORGET PASSWORD</a:t>
            </a:r>
          </a:p>
          <a:p>
            <a:pPr marL="0" indent="0">
              <a:lnSpc>
                <a:spcPts val="5550"/>
              </a:lnSpc>
              <a:buNone/>
            </a:pPr>
            <a:endParaRPr lang="en-US" sz="4000" b="1" dirty="0">
              <a:solidFill>
                <a:srgbClr val="403C4E"/>
              </a:solidFill>
              <a:latin typeface="Merriweather Bold" pitchFamily="34" charset="0"/>
            </a:endParaRPr>
          </a:p>
        </p:txBody>
      </p:sp>
      <p:pic>
        <p:nvPicPr>
          <p:cNvPr id="4" name="Picture 3">
            <a:extLst>
              <a:ext uri="{FF2B5EF4-FFF2-40B4-BE49-F238E27FC236}">
                <a16:creationId xmlns:a16="http://schemas.microsoft.com/office/drawing/2014/main" id="{F6E317D2-9190-43C4-A323-A996E6AA32D1}"/>
              </a:ext>
            </a:extLst>
          </p:cNvPr>
          <p:cNvPicPr>
            <a:picLocks noChangeAspect="1"/>
          </p:cNvPicPr>
          <p:nvPr/>
        </p:nvPicPr>
        <p:blipFill>
          <a:blip r:embed="rId2"/>
          <a:stretch>
            <a:fillRect/>
          </a:stretch>
        </p:blipFill>
        <p:spPr>
          <a:xfrm>
            <a:off x="1529892" y="1435100"/>
            <a:ext cx="11570615" cy="6794500"/>
          </a:xfrm>
          <a:prstGeom prst="rect">
            <a:avLst/>
          </a:prstGeom>
        </p:spPr>
      </p:pic>
    </p:spTree>
    <p:extLst>
      <p:ext uri="{BB962C8B-B14F-4D97-AF65-F5344CB8AC3E}">
        <p14:creationId xmlns:p14="http://schemas.microsoft.com/office/powerpoint/2010/main" val="1303752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9CE2F0-43AE-4966-B8D3-698CA3C2D804}"/>
              </a:ext>
            </a:extLst>
          </p:cNvPr>
          <p:cNvSpPr txBox="1"/>
          <p:nvPr/>
        </p:nvSpPr>
        <p:spPr>
          <a:xfrm>
            <a:off x="4248607" y="536032"/>
            <a:ext cx="7315200" cy="1482778"/>
          </a:xfrm>
          <a:prstGeom prst="rect">
            <a:avLst/>
          </a:prstGeom>
          <a:noFill/>
        </p:spPr>
        <p:txBody>
          <a:bodyPr wrap="square">
            <a:spAutoFit/>
          </a:bodyPr>
          <a:lstStyle/>
          <a:p>
            <a:pPr marL="0" indent="0">
              <a:lnSpc>
                <a:spcPts val="5550"/>
              </a:lnSpc>
              <a:buNone/>
            </a:pPr>
            <a:r>
              <a:rPr lang="en-US" sz="4000" b="1" dirty="0">
                <a:solidFill>
                  <a:srgbClr val="403C4E"/>
                </a:solidFill>
                <a:latin typeface="Merriweather Bold" pitchFamily="34" charset="0"/>
              </a:rPr>
              <a:t>SET NEW PASSWORD</a:t>
            </a:r>
          </a:p>
          <a:p>
            <a:pPr marL="0" indent="0">
              <a:lnSpc>
                <a:spcPts val="5550"/>
              </a:lnSpc>
              <a:buNone/>
            </a:pPr>
            <a:endParaRPr lang="en-US" sz="4000" b="1" dirty="0">
              <a:solidFill>
                <a:srgbClr val="403C4E"/>
              </a:solidFill>
              <a:latin typeface="Merriweather Bold" pitchFamily="34" charset="0"/>
            </a:endParaRPr>
          </a:p>
        </p:txBody>
      </p:sp>
      <p:pic>
        <p:nvPicPr>
          <p:cNvPr id="4" name="Picture 3">
            <a:extLst>
              <a:ext uri="{FF2B5EF4-FFF2-40B4-BE49-F238E27FC236}">
                <a16:creationId xmlns:a16="http://schemas.microsoft.com/office/drawing/2014/main" id="{F2337D64-522A-4FCB-9839-35C99C47F944}"/>
              </a:ext>
            </a:extLst>
          </p:cNvPr>
          <p:cNvPicPr>
            <a:picLocks noChangeAspect="1"/>
          </p:cNvPicPr>
          <p:nvPr/>
        </p:nvPicPr>
        <p:blipFill>
          <a:blip r:embed="rId2"/>
          <a:stretch>
            <a:fillRect/>
          </a:stretch>
        </p:blipFill>
        <p:spPr>
          <a:xfrm>
            <a:off x="1529892" y="1435100"/>
            <a:ext cx="11570615" cy="6794500"/>
          </a:xfrm>
          <a:prstGeom prst="rect">
            <a:avLst/>
          </a:prstGeom>
        </p:spPr>
      </p:pic>
    </p:spTree>
    <p:extLst>
      <p:ext uri="{BB962C8B-B14F-4D97-AF65-F5344CB8AC3E}">
        <p14:creationId xmlns:p14="http://schemas.microsoft.com/office/powerpoint/2010/main" val="1174328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F875E9-2E98-4BC2-8241-9CDB940C3201}"/>
              </a:ext>
            </a:extLst>
          </p:cNvPr>
          <p:cNvSpPr txBox="1"/>
          <p:nvPr/>
        </p:nvSpPr>
        <p:spPr>
          <a:xfrm>
            <a:off x="4248607" y="536032"/>
            <a:ext cx="7315200" cy="1482778"/>
          </a:xfrm>
          <a:prstGeom prst="rect">
            <a:avLst/>
          </a:prstGeom>
          <a:noFill/>
        </p:spPr>
        <p:txBody>
          <a:bodyPr wrap="square">
            <a:spAutoFit/>
          </a:bodyPr>
          <a:lstStyle/>
          <a:p>
            <a:pPr marL="0" indent="0">
              <a:lnSpc>
                <a:spcPts val="5550"/>
              </a:lnSpc>
              <a:buNone/>
            </a:pPr>
            <a:r>
              <a:rPr lang="en-US" sz="4000" b="1" dirty="0">
                <a:solidFill>
                  <a:srgbClr val="403C4E"/>
                </a:solidFill>
                <a:latin typeface="Merriweather Bold" pitchFamily="34" charset="0"/>
              </a:rPr>
              <a:t>VERIFY PASSWORD</a:t>
            </a:r>
          </a:p>
          <a:p>
            <a:pPr marL="0" indent="0">
              <a:lnSpc>
                <a:spcPts val="5550"/>
              </a:lnSpc>
              <a:buNone/>
            </a:pPr>
            <a:endParaRPr lang="en-US" sz="4000" b="1" dirty="0">
              <a:solidFill>
                <a:srgbClr val="403C4E"/>
              </a:solidFill>
              <a:latin typeface="Merriweather Bold" pitchFamily="34" charset="0"/>
            </a:endParaRPr>
          </a:p>
        </p:txBody>
      </p:sp>
      <p:pic>
        <p:nvPicPr>
          <p:cNvPr id="4" name="Picture 3">
            <a:extLst>
              <a:ext uri="{FF2B5EF4-FFF2-40B4-BE49-F238E27FC236}">
                <a16:creationId xmlns:a16="http://schemas.microsoft.com/office/drawing/2014/main" id="{730F6C7E-2170-4F05-B9BA-036FDD08084B}"/>
              </a:ext>
            </a:extLst>
          </p:cNvPr>
          <p:cNvPicPr>
            <a:picLocks noChangeAspect="1"/>
          </p:cNvPicPr>
          <p:nvPr/>
        </p:nvPicPr>
        <p:blipFill>
          <a:blip r:embed="rId2"/>
          <a:stretch>
            <a:fillRect/>
          </a:stretch>
        </p:blipFill>
        <p:spPr>
          <a:xfrm>
            <a:off x="1828800" y="1277421"/>
            <a:ext cx="11064240" cy="6677957"/>
          </a:xfrm>
          <a:prstGeom prst="rect">
            <a:avLst/>
          </a:prstGeom>
        </p:spPr>
      </p:pic>
    </p:spTree>
    <p:extLst>
      <p:ext uri="{BB962C8B-B14F-4D97-AF65-F5344CB8AC3E}">
        <p14:creationId xmlns:p14="http://schemas.microsoft.com/office/powerpoint/2010/main" val="816054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5DAEF-9284-480C-9A2B-68A49F8F46C3}"/>
              </a:ext>
            </a:extLst>
          </p:cNvPr>
          <p:cNvPicPr>
            <a:picLocks noChangeAspect="1"/>
          </p:cNvPicPr>
          <p:nvPr/>
        </p:nvPicPr>
        <p:blipFill>
          <a:blip r:embed="rId2"/>
          <a:stretch>
            <a:fillRect/>
          </a:stretch>
        </p:blipFill>
        <p:spPr>
          <a:xfrm>
            <a:off x="949600" y="1117600"/>
            <a:ext cx="12731199" cy="7112000"/>
          </a:xfrm>
          <a:prstGeom prst="rect">
            <a:avLst/>
          </a:prstGeom>
        </p:spPr>
      </p:pic>
      <p:sp>
        <p:nvSpPr>
          <p:cNvPr id="5" name="TextBox 4">
            <a:extLst>
              <a:ext uri="{FF2B5EF4-FFF2-40B4-BE49-F238E27FC236}">
                <a16:creationId xmlns:a16="http://schemas.microsoft.com/office/drawing/2014/main" id="{2FCA3C84-CFBB-4A59-8872-A6F872D9F37F}"/>
              </a:ext>
            </a:extLst>
          </p:cNvPr>
          <p:cNvSpPr txBox="1"/>
          <p:nvPr/>
        </p:nvSpPr>
        <p:spPr>
          <a:xfrm>
            <a:off x="5334000" y="152400"/>
            <a:ext cx="7315200" cy="764633"/>
          </a:xfrm>
          <a:prstGeom prst="rect">
            <a:avLst/>
          </a:prstGeom>
          <a:noFill/>
        </p:spPr>
        <p:txBody>
          <a:bodyPr wrap="square">
            <a:spAutoFit/>
          </a:bodyPr>
          <a:lstStyle/>
          <a:p>
            <a:pPr marL="0" indent="0">
              <a:lnSpc>
                <a:spcPts val="5550"/>
              </a:lnSpc>
              <a:buNone/>
            </a:pPr>
            <a:r>
              <a:rPr lang="en-US" sz="4000" b="1" dirty="0">
                <a:solidFill>
                  <a:srgbClr val="403C4E"/>
                </a:solidFill>
                <a:latin typeface="Merriweather Bold" pitchFamily="34" charset="0"/>
              </a:rPr>
              <a:t>EDIT PROFILE</a:t>
            </a:r>
          </a:p>
        </p:txBody>
      </p:sp>
    </p:spTree>
    <p:extLst>
      <p:ext uri="{BB962C8B-B14F-4D97-AF65-F5344CB8AC3E}">
        <p14:creationId xmlns:p14="http://schemas.microsoft.com/office/powerpoint/2010/main" val="3948969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22B11B-9436-43DE-9981-1E34D8EC8928}"/>
              </a:ext>
            </a:extLst>
          </p:cNvPr>
          <p:cNvSpPr txBox="1"/>
          <p:nvPr/>
        </p:nvSpPr>
        <p:spPr>
          <a:xfrm>
            <a:off x="5201107" y="424364"/>
            <a:ext cx="7315200" cy="2919069"/>
          </a:xfrm>
          <a:prstGeom prst="rect">
            <a:avLst/>
          </a:prstGeom>
          <a:noFill/>
        </p:spPr>
        <p:txBody>
          <a:bodyPr wrap="square">
            <a:spAutoFit/>
          </a:bodyPr>
          <a:lstStyle/>
          <a:p>
            <a:pPr marL="0" indent="0">
              <a:lnSpc>
                <a:spcPts val="5550"/>
              </a:lnSpc>
              <a:buNone/>
            </a:pPr>
            <a:r>
              <a:rPr lang="en-US" sz="4000" b="1" dirty="0">
                <a:solidFill>
                  <a:srgbClr val="403C4E"/>
                </a:solidFill>
                <a:latin typeface="Merriweather Bold" pitchFamily="34" charset="0"/>
              </a:rPr>
              <a:t>BUYER DASHBOARD</a:t>
            </a:r>
          </a:p>
          <a:p>
            <a:pPr marL="0" indent="0">
              <a:lnSpc>
                <a:spcPts val="5550"/>
              </a:lnSpc>
              <a:buNone/>
            </a:pPr>
            <a:endParaRPr lang="en-US" sz="4000" b="1" dirty="0">
              <a:solidFill>
                <a:srgbClr val="403C4E"/>
              </a:solidFill>
              <a:latin typeface="Merriweather Bold" pitchFamily="34" charset="0"/>
            </a:endParaRPr>
          </a:p>
          <a:p>
            <a:pPr marL="0" indent="0">
              <a:lnSpc>
                <a:spcPts val="5550"/>
              </a:lnSpc>
              <a:buNone/>
            </a:pPr>
            <a:endParaRPr lang="en-US" sz="4000" b="1" dirty="0">
              <a:solidFill>
                <a:srgbClr val="403C4E"/>
              </a:solidFill>
              <a:latin typeface="Merriweather Bold" pitchFamily="34" charset="0"/>
            </a:endParaRPr>
          </a:p>
          <a:p>
            <a:pPr marL="0" indent="0">
              <a:lnSpc>
                <a:spcPts val="5550"/>
              </a:lnSpc>
              <a:buNone/>
            </a:pPr>
            <a:endParaRPr lang="en-US" sz="4000" b="1" dirty="0">
              <a:solidFill>
                <a:srgbClr val="403C4E"/>
              </a:solidFill>
              <a:latin typeface="Merriweather Bold" pitchFamily="34" charset="0"/>
            </a:endParaRPr>
          </a:p>
        </p:txBody>
      </p:sp>
      <p:pic>
        <p:nvPicPr>
          <p:cNvPr id="4" name="Picture 3">
            <a:extLst>
              <a:ext uri="{FF2B5EF4-FFF2-40B4-BE49-F238E27FC236}">
                <a16:creationId xmlns:a16="http://schemas.microsoft.com/office/drawing/2014/main" id="{341EBEF4-1340-4037-A2C2-DFFEA674C154}"/>
              </a:ext>
            </a:extLst>
          </p:cNvPr>
          <p:cNvPicPr>
            <a:picLocks noChangeAspect="1"/>
          </p:cNvPicPr>
          <p:nvPr/>
        </p:nvPicPr>
        <p:blipFill>
          <a:blip r:embed="rId2"/>
          <a:stretch>
            <a:fillRect/>
          </a:stretch>
        </p:blipFill>
        <p:spPr>
          <a:xfrm>
            <a:off x="1786177" y="1095645"/>
            <a:ext cx="11650423" cy="7111096"/>
          </a:xfrm>
          <a:prstGeom prst="rect">
            <a:avLst/>
          </a:prstGeom>
        </p:spPr>
      </p:pic>
    </p:spTree>
    <p:extLst>
      <p:ext uri="{BB962C8B-B14F-4D97-AF65-F5344CB8AC3E}">
        <p14:creationId xmlns:p14="http://schemas.microsoft.com/office/powerpoint/2010/main" val="3521957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F54457-729A-4D90-9F1C-557680695087}"/>
              </a:ext>
            </a:extLst>
          </p:cNvPr>
          <p:cNvSpPr txBox="1"/>
          <p:nvPr/>
        </p:nvSpPr>
        <p:spPr>
          <a:xfrm>
            <a:off x="4642307" y="429628"/>
            <a:ext cx="7315200" cy="2919069"/>
          </a:xfrm>
          <a:prstGeom prst="rect">
            <a:avLst/>
          </a:prstGeom>
          <a:noFill/>
        </p:spPr>
        <p:txBody>
          <a:bodyPr wrap="square">
            <a:spAutoFit/>
          </a:bodyPr>
          <a:lstStyle/>
          <a:p>
            <a:pPr marL="0" indent="0">
              <a:lnSpc>
                <a:spcPts val="5550"/>
              </a:lnSpc>
              <a:buNone/>
            </a:pPr>
            <a:r>
              <a:rPr lang="en-US" sz="4000" b="1" dirty="0">
                <a:solidFill>
                  <a:srgbClr val="403C4E"/>
                </a:solidFill>
                <a:latin typeface="Merriweather Bold" pitchFamily="34" charset="0"/>
              </a:rPr>
              <a:t>SELLER DASHBOARD</a:t>
            </a:r>
          </a:p>
          <a:p>
            <a:pPr marL="0" indent="0">
              <a:lnSpc>
                <a:spcPts val="5550"/>
              </a:lnSpc>
              <a:buNone/>
            </a:pPr>
            <a:endParaRPr lang="en-US" sz="4000" b="1" dirty="0">
              <a:solidFill>
                <a:srgbClr val="403C4E"/>
              </a:solidFill>
              <a:latin typeface="Merriweather Bold" pitchFamily="34" charset="0"/>
            </a:endParaRPr>
          </a:p>
          <a:p>
            <a:pPr marL="0" indent="0">
              <a:lnSpc>
                <a:spcPts val="5550"/>
              </a:lnSpc>
              <a:buNone/>
            </a:pPr>
            <a:endParaRPr lang="en-US" sz="4000" b="1" dirty="0">
              <a:solidFill>
                <a:srgbClr val="403C4E"/>
              </a:solidFill>
              <a:latin typeface="Merriweather Bold" pitchFamily="34" charset="0"/>
            </a:endParaRPr>
          </a:p>
          <a:p>
            <a:pPr marL="0" indent="0">
              <a:lnSpc>
                <a:spcPts val="5550"/>
              </a:lnSpc>
              <a:buNone/>
            </a:pPr>
            <a:endParaRPr lang="en-US" sz="4000" b="1" dirty="0">
              <a:solidFill>
                <a:srgbClr val="403C4E"/>
              </a:solidFill>
              <a:latin typeface="Merriweather Bold" pitchFamily="34" charset="0"/>
            </a:endParaRPr>
          </a:p>
        </p:txBody>
      </p:sp>
      <p:pic>
        <p:nvPicPr>
          <p:cNvPr id="4" name="Picture 3">
            <a:extLst>
              <a:ext uri="{FF2B5EF4-FFF2-40B4-BE49-F238E27FC236}">
                <a16:creationId xmlns:a16="http://schemas.microsoft.com/office/drawing/2014/main" id="{B09D3EBF-5958-47AC-B542-C4E8A5C68724}"/>
              </a:ext>
            </a:extLst>
          </p:cNvPr>
          <p:cNvPicPr>
            <a:picLocks noChangeAspect="1"/>
          </p:cNvPicPr>
          <p:nvPr/>
        </p:nvPicPr>
        <p:blipFill>
          <a:blip r:embed="rId3"/>
          <a:stretch>
            <a:fillRect/>
          </a:stretch>
        </p:blipFill>
        <p:spPr>
          <a:xfrm>
            <a:off x="762000" y="1264628"/>
            <a:ext cx="12611100" cy="6535344"/>
          </a:xfrm>
          <a:prstGeom prst="rect">
            <a:avLst/>
          </a:prstGeom>
        </p:spPr>
      </p:pic>
    </p:spTree>
    <p:extLst>
      <p:ext uri="{BB962C8B-B14F-4D97-AF65-F5344CB8AC3E}">
        <p14:creationId xmlns:p14="http://schemas.microsoft.com/office/powerpoint/2010/main" val="142392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A876D1-5C63-4EBD-8AE1-D0FDA07AF5B1}"/>
              </a:ext>
            </a:extLst>
          </p:cNvPr>
          <p:cNvPicPr>
            <a:picLocks noChangeAspect="1"/>
          </p:cNvPicPr>
          <p:nvPr/>
        </p:nvPicPr>
        <p:blipFill>
          <a:blip r:embed="rId2"/>
          <a:stretch>
            <a:fillRect/>
          </a:stretch>
        </p:blipFill>
        <p:spPr>
          <a:xfrm>
            <a:off x="876300" y="1498600"/>
            <a:ext cx="11767226" cy="6731000"/>
          </a:xfrm>
          <a:prstGeom prst="rect">
            <a:avLst/>
          </a:prstGeom>
        </p:spPr>
      </p:pic>
      <p:sp>
        <p:nvSpPr>
          <p:cNvPr id="4" name="TextBox 3">
            <a:extLst>
              <a:ext uri="{FF2B5EF4-FFF2-40B4-BE49-F238E27FC236}">
                <a16:creationId xmlns:a16="http://schemas.microsoft.com/office/drawing/2014/main" id="{5E52C81F-CF12-4AF6-B259-233D2A0AF09A}"/>
              </a:ext>
            </a:extLst>
          </p:cNvPr>
          <p:cNvSpPr txBox="1"/>
          <p:nvPr/>
        </p:nvSpPr>
        <p:spPr>
          <a:xfrm>
            <a:off x="5201107" y="424364"/>
            <a:ext cx="7315200" cy="2919069"/>
          </a:xfrm>
          <a:prstGeom prst="rect">
            <a:avLst/>
          </a:prstGeom>
          <a:noFill/>
        </p:spPr>
        <p:txBody>
          <a:bodyPr wrap="square">
            <a:spAutoFit/>
          </a:bodyPr>
          <a:lstStyle/>
          <a:p>
            <a:pPr marL="0" indent="0">
              <a:lnSpc>
                <a:spcPts val="5550"/>
              </a:lnSpc>
              <a:buNone/>
            </a:pPr>
            <a:r>
              <a:rPr lang="en-US" sz="4000" b="1" dirty="0">
                <a:solidFill>
                  <a:srgbClr val="403C4E"/>
                </a:solidFill>
                <a:latin typeface="Merriweather Bold" pitchFamily="34" charset="0"/>
              </a:rPr>
              <a:t>ADD PRODUCT</a:t>
            </a:r>
          </a:p>
          <a:p>
            <a:pPr marL="0" indent="0">
              <a:lnSpc>
                <a:spcPts val="5550"/>
              </a:lnSpc>
              <a:buNone/>
            </a:pPr>
            <a:endParaRPr lang="en-US" sz="4000" b="1" dirty="0">
              <a:solidFill>
                <a:srgbClr val="403C4E"/>
              </a:solidFill>
              <a:latin typeface="Merriweather Bold" pitchFamily="34" charset="0"/>
            </a:endParaRPr>
          </a:p>
          <a:p>
            <a:pPr marL="0" indent="0">
              <a:lnSpc>
                <a:spcPts val="5550"/>
              </a:lnSpc>
              <a:buNone/>
            </a:pPr>
            <a:endParaRPr lang="en-US" sz="4000" b="1" dirty="0">
              <a:solidFill>
                <a:srgbClr val="403C4E"/>
              </a:solidFill>
              <a:latin typeface="Merriweather Bold" pitchFamily="34" charset="0"/>
            </a:endParaRPr>
          </a:p>
          <a:p>
            <a:pPr marL="0" indent="0">
              <a:lnSpc>
                <a:spcPts val="5550"/>
              </a:lnSpc>
              <a:buNone/>
            </a:pPr>
            <a:endParaRPr lang="en-US" sz="4000" b="1" dirty="0">
              <a:solidFill>
                <a:srgbClr val="403C4E"/>
              </a:solidFill>
              <a:latin typeface="Merriweather Bold" pitchFamily="34" charset="0"/>
            </a:endParaRPr>
          </a:p>
        </p:txBody>
      </p:sp>
    </p:spTree>
    <p:extLst>
      <p:ext uri="{BB962C8B-B14F-4D97-AF65-F5344CB8AC3E}">
        <p14:creationId xmlns:p14="http://schemas.microsoft.com/office/powerpoint/2010/main" val="1255210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2C2743-B79B-4A4C-BE07-7E53CD538ACB}"/>
              </a:ext>
            </a:extLst>
          </p:cNvPr>
          <p:cNvSpPr txBox="1"/>
          <p:nvPr/>
        </p:nvSpPr>
        <p:spPr>
          <a:xfrm>
            <a:off x="4070806" y="447776"/>
            <a:ext cx="9073693" cy="2919069"/>
          </a:xfrm>
          <a:prstGeom prst="rect">
            <a:avLst/>
          </a:prstGeom>
          <a:noFill/>
        </p:spPr>
        <p:txBody>
          <a:bodyPr wrap="square">
            <a:spAutoFit/>
          </a:bodyPr>
          <a:lstStyle/>
          <a:p>
            <a:pPr marL="0" indent="0">
              <a:lnSpc>
                <a:spcPts val="5550"/>
              </a:lnSpc>
              <a:buNone/>
            </a:pPr>
            <a:r>
              <a:rPr lang="en-US" sz="4000" b="1" dirty="0">
                <a:solidFill>
                  <a:srgbClr val="403C4E"/>
                </a:solidFill>
                <a:latin typeface="Merriweather Bold" pitchFamily="34" charset="0"/>
              </a:rPr>
              <a:t>CUSTOMIZATION PRODUCT</a:t>
            </a:r>
          </a:p>
          <a:p>
            <a:pPr marL="0" indent="0">
              <a:lnSpc>
                <a:spcPts val="5550"/>
              </a:lnSpc>
              <a:buNone/>
            </a:pPr>
            <a:endParaRPr lang="en-US" sz="4000" b="1" dirty="0">
              <a:solidFill>
                <a:srgbClr val="403C4E"/>
              </a:solidFill>
              <a:latin typeface="Merriweather Bold" pitchFamily="34" charset="0"/>
            </a:endParaRPr>
          </a:p>
          <a:p>
            <a:pPr marL="0" indent="0">
              <a:lnSpc>
                <a:spcPts val="5550"/>
              </a:lnSpc>
              <a:buNone/>
            </a:pPr>
            <a:endParaRPr lang="en-US" sz="4000" b="1" dirty="0">
              <a:solidFill>
                <a:srgbClr val="403C4E"/>
              </a:solidFill>
              <a:latin typeface="Merriweather Bold" pitchFamily="34" charset="0"/>
            </a:endParaRPr>
          </a:p>
          <a:p>
            <a:pPr marL="0" indent="0">
              <a:lnSpc>
                <a:spcPts val="5550"/>
              </a:lnSpc>
              <a:buNone/>
            </a:pPr>
            <a:endParaRPr lang="en-US" sz="4000" b="1" dirty="0">
              <a:solidFill>
                <a:srgbClr val="403C4E"/>
              </a:solidFill>
              <a:latin typeface="Merriweather Bold" pitchFamily="34" charset="0"/>
            </a:endParaRPr>
          </a:p>
        </p:txBody>
      </p:sp>
      <p:pic>
        <p:nvPicPr>
          <p:cNvPr id="4" name="Picture 3">
            <a:extLst>
              <a:ext uri="{FF2B5EF4-FFF2-40B4-BE49-F238E27FC236}">
                <a16:creationId xmlns:a16="http://schemas.microsoft.com/office/drawing/2014/main" id="{A1EE1DDD-3BAC-430B-97D1-7EC5A063C9E0}"/>
              </a:ext>
            </a:extLst>
          </p:cNvPr>
          <p:cNvPicPr>
            <a:picLocks noChangeAspect="1"/>
          </p:cNvPicPr>
          <p:nvPr/>
        </p:nvPicPr>
        <p:blipFill>
          <a:blip r:embed="rId2"/>
          <a:stretch>
            <a:fillRect/>
          </a:stretch>
        </p:blipFill>
        <p:spPr>
          <a:xfrm>
            <a:off x="1234440" y="1314450"/>
            <a:ext cx="12172949" cy="6653750"/>
          </a:xfrm>
          <a:prstGeom prst="rect">
            <a:avLst/>
          </a:prstGeom>
        </p:spPr>
      </p:pic>
    </p:spTree>
    <p:extLst>
      <p:ext uri="{BB962C8B-B14F-4D97-AF65-F5344CB8AC3E}">
        <p14:creationId xmlns:p14="http://schemas.microsoft.com/office/powerpoint/2010/main" val="391499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398B2C-C602-4F32-A312-61682B8A1A33}"/>
              </a:ext>
            </a:extLst>
          </p:cNvPr>
          <p:cNvSpPr txBox="1"/>
          <p:nvPr/>
        </p:nvSpPr>
        <p:spPr>
          <a:xfrm>
            <a:off x="3670756" y="367766"/>
            <a:ext cx="9073693" cy="2919069"/>
          </a:xfrm>
          <a:prstGeom prst="rect">
            <a:avLst/>
          </a:prstGeom>
          <a:noFill/>
        </p:spPr>
        <p:txBody>
          <a:bodyPr wrap="square">
            <a:spAutoFit/>
          </a:bodyPr>
          <a:lstStyle/>
          <a:p>
            <a:pPr marL="0" indent="0">
              <a:lnSpc>
                <a:spcPts val="5550"/>
              </a:lnSpc>
              <a:buNone/>
            </a:pPr>
            <a:r>
              <a:rPr lang="en-US" sz="4000" b="1" dirty="0">
                <a:solidFill>
                  <a:srgbClr val="403C4E"/>
                </a:solidFill>
                <a:latin typeface="Merriweather Bold" pitchFamily="34" charset="0"/>
              </a:rPr>
              <a:t>CUSTOMIZATION PRODUCT</a:t>
            </a:r>
          </a:p>
          <a:p>
            <a:pPr marL="0" indent="0">
              <a:lnSpc>
                <a:spcPts val="5550"/>
              </a:lnSpc>
              <a:buNone/>
            </a:pPr>
            <a:endParaRPr lang="en-US" sz="4000" b="1" dirty="0">
              <a:solidFill>
                <a:srgbClr val="403C4E"/>
              </a:solidFill>
              <a:latin typeface="Merriweather Bold" pitchFamily="34" charset="0"/>
            </a:endParaRPr>
          </a:p>
          <a:p>
            <a:pPr marL="0" indent="0">
              <a:lnSpc>
                <a:spcPts val="5550"/>
              </a:lnSpc>
              <a:buNone/>
            </a:pPr>
            <a:endParaRPr lang="en-US" sz="4000" b="1" dirty="0">
              <a:solidFill>
                <a:srgbClr val="403C4E"/>
              </a:solidFill>
              <a:latin typeface="Merriweather Bold" pitchFamily="34" charset="0"/>
            </a:endParaRPr>
          </a:p>
          <a:p>
            <a:pPr marL="0" indent="0">
              <a:lnSpc>
                <a:spcPts val="5550"/>
              </a:lnSpc>
              <a:buNone/>
            </a:pPr>
            <a:endParaRPr lang="en-US" sz="4000" b="1" dirty="0">
              <a:solidFill>
                <a:srgbClr val="403C4E"/>
              </a:solidFill>
              <a:latin typeface="Merriweather Bold" pitchFamily="34" charset="0"/>
            </a:endParaRPr>
          </a:p>
        </p:txBody>
      </p:sp>
      <p:pic>
        <p:nvPicPr>
          <p:cNvPr id="4" name="Picture 3">
            <a:extLst>
              <a:ext uri="{FF2B5EF4-FFF2-40B4-BE49-F238E27FC236}">
                <a16:creationId xmlns:a16="http://schemas.microsoft.com/office/drawing/2014/main" id="{DE8D7A9E-3461-4C51-9671-0D21379A3A5C}"/>
              </a:ext>
            </a:extLst>
          </p:cNvPr>
          <p:cNvPicPr>
            <a:picLocks noChangeAspect="1"/>
          </p:cNvPicPr>
          <p:nvPr/>
        </p:nvPicPr>
        <p:blipFill>
          <a:blip r:embed="rId2"/>
          <a:stretch>
            <a:fillRect/>
          </a:stretch>
        </p:blipFill>
        <p:spPr>
          <a:xfrm>
            <a:off x="1143000" y="1157219"/>
            <a:ext cx="12332970" cy="6980942"/>
          </a:xfrm>
          <a:prstGeom prst="rect">
            <a:avLst/>
          </a:prstGeom>
        </p:spPr>
      </p:pic>
    </p:spTree>
    <p:extLst>
      <p:ext uri="{BB962C8B-B14F-4D97-AF65-F5344CB8AC3E}">
        <p14:creationId xmlns:p14="http://schemas.microsoft.com/office/powerpoint/2010/main" val="1925485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3B8631DC-61DE-400E-B85D-019D651DFA5A}"/>
              </a:ext>
            </a:extLst>
          </p:cNvPr>
          <p:cNvSpPr/>
          <p:nvPr/>
        </p:nvSpPr>
        <p:spPr>
          <a:xfrm>
            <a:off x="833794" y="3114020"/>
            <a:ext cx="6765727"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rPr>
              <a:t>INTRODUCTION</a:t>
            </a:r>
            <a:endParaRPr lang="en-US" sz="4450" dirty="0"/>
          </a:p>
        </p:txBody>
      </p:sp>
      <p:sp>
        <p:nvSpPr>
          <p:cNvPr id="3" name="Text 1">
            <a:extLst>
              <a:ext uri="{FF2B5EF4-FFF2-40B4-BE49-F238E27FC236}">
                <a16:creationId xmlns:a16="http://schemas.microsoft.com/office/drawing/2014/main" id="{08EBB099-4CD8-4FBF-86BE-6425AEAD592F}"/>
              </a:ext>
            </a:extLst>
          </p:cNvPr>
          <p:cNvSpPr/>
          <p:nvPr/>
        </p:nvSpPr>
        <p:spPr>
          <a:xfrm>
            <a:off x="793790" y="4094917"/>
            <a:ext cx="7390090" cy="1088708"/>
          </a:xfrm>
          <a:prstGeom prst="rect">
            <a:avLst/>
          </a:prstGeom>
          <a:noFill/>
          <a:ln/>
        </p:spPr>
        <p:txBody>
          <a:bodyPr wrap="square" lIns="0" tIns="0" rIns="0" bIns="0" rtlCol="0" anchor="t"/>
          <a:lstStyle/>
          <a:p>
            <a:pPr marL="0" indent="0" algn="just">
              <a:lnSpc>
                <a:spcPts val="2850"/>
              </a:lnSpc>
              <a:buNone/>
            </a:pPr>
            <a:r>
              <a:rPr lang="en-US" sz="2400" dirty="0" err="1">
                <a:latin typeface="Calibri (Body)"/>
                <a:ea typeface="Open Sans" panose="020B0604020202020204" pitchFamily="34" charset="0"/>
                <a:cs typeface="Open Sans" panose="020B0604020202020204" pitchFamily="34" charset="0"/>
              </a:rPr>
              <a:t>SportswearXpress</a:t>
            </a:r>
            <a:r>
              <a:rPr lang="en-US" sz="2400" dirty="0">
                <a:latin typeface="Calibri (Body)"/>
                <a:ea typeface="Open Sans" panose="020B0604020202020204" pitchFamily="34" charset="0"/>
                <a:cs typeface="Open Sans" panose="020B0604020202020204" pitchFamily="34" charset="0"/>
              </a:rPr>
              <a:t> is an AI-driven e-commerce platform designed to enhance sportswear customization. It integrates AI-powered design tools, dynamic pricing, and real-time communication to streamline the process. Traditional platforms lack intelligent guidance, leading to errors and inefficiencies. Our platform provides precise customization, instant pricing updates, and seamless interaction between buyers and sellers, ensuring a better user experience</a:t>
            </a:r>
            <a:endParaRPr lang="en-US" sz="2000" dirty="0">
              <a:latin typeface="Calibri (Body)"/>
              <a:ea typeface="Open Sans" panose="020B0604020202020204" pitchFamily="34" charset="0"/>
              <a:cs typeface="Open Sans" panose="020B0604020202020204" pitchFamily="34" charset="0"/>
            </a:endParaRPr>
          </a:p>
        </p:txBody>
      </p:sp>
      <p:sp>
        <p:nvSpPr>
          <p:cNvPr id="4" name="Text 2">
            <a:extLst>
              <a:ext uri="{FF2B5EF4-FFF2-40B4-BE49-F238E27FC236}">
                <a16:creationId xmlns:a16="http://schemas.microsoft.com/office/drawing/2014/main" id="{C8C4C395-52DA-4D55-B4D3-5F85C768656C}"/>
              </a:ext>
            </a:extLst>
          </p:cNvPr>
          <p:cNvSpPr/>
          <p:nvPr/>
        </p:nvSpPr>
        <p:spPr>
          <a:xfrm>
            <a:off x="7599521" y="4094917"/>
            <a:ext cx="6244709"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5" name="Rectangle: Rounded Corners 4">
            <a:extLst>
              <a:ext uri="{FF2B5EF4-FFF2-40B4-BE49-F238E27FC236}">
                <a16:creationId xmlns:a16="http://schemas.microsoft.com/office/drawing/2014/main" id="{885288DF-C731-419D-8BCB-74456BE76994}"/>
              </a:ext>
            </a:extLst>
          </p:cNvPr>
          <p:cNvSpPr/>
          <p:nvPr/>
        </p:nvSpPr>
        <p:spPr>
          <a:xfrm>
            <a:off x="12461359" y="7775057"/>
            <a:ext cx="2083981" cy="3668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err="1">
                <a:ln w="6600">
                  <a:solidFill>
                    <a:schemeClr val="accent2"/>
                  </a:solidFill>
                  <a:prstDash val="solid"/>
                </a:ln>
                <a:solidFill>
                  <a:srgbClr val="FFFFFF"/>
                </a:solidFill>
                <a:effectLst>
                  <a:outerShdw dist="38100" dir="2700000" algn="tl" rotWithShape="0">
                    <a:schemeClr val="accent2"/>
                  </a:outerShdw>
                </a:effectLst>
              </a:rPr>
              <a:t>SportWearXpress</a:t>
            </a:r>
            <a:endParaRPr lang="en-US" b="1"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7" name="Picture 6">
            <a:extLst>
              <a:ext uri="{FF2B5EF4-FFF2-40B4-BE49-F238E27FC236}">
                <a16:creationId xmlns:a16="http://schemas.microsoft.com/office/drawing/2014/main" id="{C049D011-618A-4431-B000-32209362A149}"/>
              </a:ext>
            </a:extLst>
          </p:cNvPr>
          <p:cNvPicPr>
            <a:picLocks noChangeAspect="1"/>
          </p:cNvPicPr>
          <p:nvPr/>
        </p:nvPicPr>
        <p:blipFill>
          <a:blip r:embed="rId2"/>
          <a:stretch>
            <a:fillRect/>
          </a:stretch>
        </p:blipFill>
        <p:spPr>
          <a:xfrm>
            <a:off x="0" y="250471"/>
            <a:ext cx="14630400" cy="2591432"/>
          </a:xfrm>
          <a:prstGeom prst="rect">
            <a:avLst/>
          </a:prstGeom>
        </p:spPr>
      </p:pic>
    </p:spTree>
    <p:extLst>
      <p:ext uri="{BB962C8B-B14F-4D97-AF65-F5344CB8AC3E}">
        <p14:creationId xmlns:p14="http://schemas.microsoft.com/office/powerpoint/2010/main" val="3656205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D622B2-9A18-4BA1-858F-3CCC7ABBD9EE}"/>
              </a:ext>
            </a:extLst>
          </p:cNvPr>
          <p:cNvSpPr txBox="1"/>
          <p:nvPr/>
        </p:nvSpPr>
        <p:spPr>
          <a:xfrm>
            <a:off x="4477207" y="424364"/>
            <a:ext cx="7315200" cy="2919069"/>
          </a:xfrm>
          <a:prstGeom prst="rect">
            <a:avLst/>
          </a:prstGeom>
          <a:noFill/>
        </p:spPr>
        <p:txBody>
          <a:bodyPr wrap="square">
            <a:spAutoFit/>
          </a:bodyPr>
          <a:lstStyle/>
          <a:p>
            <a:pPr marL="0" indent="0">
              <a:lnSpc>
                <a:spcPts val="5550"/>
              </a:lnSpc>
              <a:buNone/>
            </a:pPr>
            <a:r>
              <a:rPr lang="en-US" sz="4000" b="1" dirty="0">
                <a:solidFill>
                  <a:srgbClr val="403C4E"/>
                </a:solidFill>
                <a:latin typeface="Merriweather Bold" pitchFamily="34" charset="0"/>
              </a:rPr>
              <a:t>ORDER CONFIRMATION </a:t>
            </a:r>
          </a:p>
          <a:p>
            <a:pPr marL="0" indent="0">
              <a:lnSpc>
                <a:spcPts val="5550"/>
              </a:lnSpc>
              <a:buNone/>
            </a:pPr>
            <a:endParaRPr lang="en-US" sz="4000" b="1" dirty="0">
              <a:solidFill>
                <a:srgbClr val="403C4E"/>
              </a:solidFill>
              <a:latin typeface="Merriweather Bold" pitchFamily="34" charset="0"/>
            </a:endParaRPr>
          </a:p>
          <a:p>
            <a:pPr marL="0" indent="0">
              <a:lnSpc>
                <a:spcPts val="5550"/>
              </a:lnSpc>
              <a:buNone/>
            </a:pPr>
            <a:endParaRPr lang="en-US" sz="4000" b="1" dirty="0">
              <a:solidFill>
                <a:srgbClr val="403C4E"/>
              </a:solidFill>
              <a:latin typeface="Merriweather Bold" pitchFamily="34" charset="0"/>
            </a:endParaRPr>
          </a:p>
          <a:p>
            <a:pPr marL="0" indent="0">
              <a:lnSpc>
                <a:spcPts val="5550"/>
              </a:lnSpc>
              <a:buNone/>
            </a:pPr>
            <a:endParaRPr lang="en-US" sz="4000" b="1" dirty="0">
              <a:solidFill>
                <a:srgbClr val="403C4E"/>
              </a:solidFill>
              <a:latin typeface="Merriweather Bold" pitchFamily="34" charset="0"/>
            </a:endParaRPr>
          </a:p>
        </p:txBody>
      </p:sp>
      <p:pic>
        <p:nvPicPr>
          <p:cNvPr id="6" name="Picture 5">
            <a:extLst>
              <a:ext uri="{FF2B5EF4-FFF2-40B4-BE49-F238E27FC236}">
                <a16:creationId xmlns:a16="http://schemas.microsoft.com/office/drawing/2014/main" id="{D6E04CF5-6536-4328-896F-E2EDF0E62D76}"/>
              </a:ext>
            </a:extLst>
          </p:cNvPr>
          <p:cNvPicPr>
            <a:picLocks noChangeAspect="1"/>
          </p:cNvPicPr>
          <p:nvPr/>
        </p:nvPicPr>
        <p:blipFill>
          <a:blip r:embed="rId2"/>
          <a:stretch>
            <a:fillRect/>
          </a:stretch>
        </p:blipFill>
        <p:spPr>
          <a:xfrm>
            <a:off x="571501" y="1181099"/>
            <a:ext cx="12078444" cy="6772811"/>
          </a:xfrm>
          <a:prstGeom prst="rect">
            <a:avLst/>
          </a:prstGeom>
        </p:spPr>
      </p:pic>
    </p:spTree>
    <p:extLst>
      <p:ext uri="{BB962C8B-B14F-4D97-AF65-F5344CB8AC3E}">
        <p14:creationId xmlns:p14="http://schemas.microsoft.com/office/powerpoint/2010/main" val="3891316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7D945E-10C0-4EB3-832E-FF16F4F4D013}"/>
              </a:ext>
            </a:extLst>
          </p:cNvPr>
          <p:cNvSpPr txBox="1"/>
          <p:nvPr/>
        </p:nvSpPr>
        <p:spPr>
          <a:xfrm>
            <a:off x="5797940" y="398648"/>
            <a:ext cx="9073693" cy="2919069"/>
          </a:xfrm>
          <a:prstGeom prst="rect">
            <a:avLst/>
          </a:prstGeom>
          <a:noFill/>
        </p:spPr>
        <p:txBody>
          <a:bodyPr wrap="square">
            <a:spAutoFit/>
          </a:bodyPr>
          <a:lstStyle/>
          <a:p>
            <a:pPr marL="0" indent="0">
              <a:lnSpc>
                <a:spcPts val="5550"/>
              </a:lnSpc>
              <a:buNone/>
            </a:pPr>
            <a:r>
              <a:rPr lang="en-US" sz="4000" b="1" dirty="0">
                <a:solidFill>
                  <a:srgbClr val="403C4E"/>
                </a:solidFill>
                <a:latin typeface="Merriweather Bold" pitchFamily="34" charset="0"/>
              </a:rPr>
              <a:t>CART</a:t>
            </a:r>
          </a:p>
          <a:p>
            <a:pPr marL="0" indent="0">
              <a:lnSpc>
                <a:spcPts val="5550"/>
              </a:lnSpc>
              <a:buNone/>
            </a:pPr>
            <a:endParaRPr lang="en-US" sz="4000" b="1" dirty="0">
              <a:solidFill>
                <a:srgbClr val="403C4E"/>
              </a:solidFill>
              <a:latin typeface="Merriweather Bold" pitchFamily="34" charset="0"/>
            </a:endParaRPr>
          </a:p>
          <a:p>
            <a:pPr marL="0" indent="0">
              <a:lnSpc>
                <a:spcPts val="5550"/>
              </a:lnSpc>
              <a:buNone/>
            </a:pPr>
            <a:endParaRPr lang="en-US" sz="4000" b="1" dirty="0">
              <a:solidFill>
                <a:srgbClr val="403C4E"/>
              </a:solidFill>
              <a:latin typeface="Merriweather Bold" pitchFamily="34" charset="0"/>
            </a:endParaRPr>
          </a:p>
          <a:p>
            <a:pPr marL="0" indent="0">
              <a:lnSpc>
                <a:spcPts val="5550"/>
              </a:lnSpc>
              <a:buNone/>
            </a:pPr>
            <a:endParaRPr lang="en-US" sz="4000" b="1" dirty="0">
              <a:solidFill>
                <a:srgbClr val="403C4E"/>
              </a:solidFill>
              <a:latin typeface="Merriweather Bold" pitchFamily="34" charset="0"/>
            </a:endParaRPr>
          </a:p>
        </p:txBody>
      </p:sp>
      <p:pic>
        <p:nvPicPr>
          <p:cNvPr id="4" name="Picture 3">
            <a:extLst>
              <a:ext uri="{FF2B5EF4-FFF2-40B4-BE49-F238E27FC236}">
                <a16:creationId xmlns:a16="http://schemas.microsoft.com/office/drawing/2014/main" id="{EF68F1D2-0388-46B7-9C77-CF7DB8F111CF}"/>
              </a:ext>
            </a:extLst>
          </p:cNvPr>
          <p:cNvPicPr>
            <a:picLocks noChangeAspect="1"/>
          </p:cNvPicPr>
          <p:nvPr/>
        </p:nvPicPr>
        <p:blipFill>
          <a:blip r:embed="rId2"/>
          <a:stretch>
            <a:fillRect/>
          </a:stretch>
        </p:blipFill>
        <p:spPr>
          <a:xfrm>
            <a:off x="250257" y="1155032"/>
            <a:ext cx="12852793" cy="7074567"/>
          </a:xfrm>
          <a:prstGeom prst="rect">
            <a:avLst/>
          </a:prstGeom>
        </p:spPr>
      </p:pic>
    </p:spTree>
    <p:extLst>
      <p:ext uri="{BB962C8B-B14F-4D97-AF65-F5344CB8AC3E}">
        <p14:creationId xmlns:p14="http://schemas.microsoft.com/office/powerpoint/2010/main" val="4181893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7B6B25-4FDF-455D-BE19-25ADDC9B8525}"/>
              </a:ext>
            </a:extLst>
          </p:cNvPr>
          <p:cNvSpPr txBox="1"/>
          <p:nvPr/>
        </p:nvSpPr>
        <p:spPr>
          <a:xfrm>
            <a:off x="3670756" y="367766"/>
            <a:ext cx="9073693" cy="2919069"/>
          </a:xfrm>
          <a:prstGeom prst="rect">
            <a:avLst/>
          </a:prstGeom>
          <a:noFill/>
        </p:spPr>
        <p:txBody>
          <a:bodyPr wrap="square">
            <a:spAutoFit/>
          </a:bodyPr>
          <a:lstStyle/>
          <a:p>
            <a:pPr marL="0" indent="0">
              <a:lnSpc>
                <a:spcPts val="5550"/>
              </a:lnSpc>
              <a:buNone/>
            </a:pPr>
            <a:r>
              <a:rPr lang="en-US" sz="4000" b="1" dirty="0">
                <a:solidFill>
                  <a:srgbClr val="403C4E"/>
                </a:solidFill>
                <a:latin typeface="Merriweather Bold" pitchFamily="34" charset="0"/>
              </a:rPr>
              <a:t>DIGITAL PAYMENT</a:t>
            </a:r>
          </a:p>
          <a:p>
            <a:pPr marL="0" indent="0">
              <a:lnSpc>
                <a:spcPts val="5550"/>
              </a:lnSpc>
              <a:buNone/>
            </a:pPr>
            <a:endParaRPr lang="en-US" sz="4000" b="1" dirty="0">
              <a:solidFill>
                <a:srgbClr val="403C4E"/>
              </a:solidFill>
              <a:latin typeface="Merriweather Bold" pitchFamily="34" charset="0"/>
            </a:endParaRPr>
          </a:p>
          <a:p>
            <a:pPr marL="0" indent="0">
              <a:lnSpc>
                <a:spcPts val="5550"/>
              </a:lnSpc>
              <a:buNone/>
            </a:pPr>
            <a:endParaRPr lang="en-US" sz="4000" b="1" dirty="0">
              <a:solidFill>
                <a:srgbClr val="403C4E"/>
              </a:solidFill>
              <a:latin typeface="Merriweather Bold" pitchFamily="34" charset="0"/>
            </a:endParaRPr>
          </a:p>
          <a:p>
            <a:pPr marL="0" indent="0">
              <a:lnSpc>
                <a:spcPts val="5550"/>
              </a:lnSpc>
              <a:buNone/>
            </a:pPr>
            <a:endParaRPr lang="en-US" sz="4000" b="1" dirty="0">
              <a:solidFill>
                <a:srgbClr val="403C4E"/>
              </a:solidFill>
              <a:latin typeface="Merriweather Bold" pitchFamily="34" charset="0"/>
            </a:endParaRPr>
          </a:p>
        </p:txBody>
      </p:sp>
      <p:pic>
        <p:nvPicPr>
          <p:cNvPr id="4" name="Picture 3">
            <a:extLst>
              <a:ext uri="{FF2B5EF4-FFF2-40B4-BE49-F238E27FC236}">
                <a16:creationId xmlns:a16="http://schemas.microsoft.com/office/drawing/2014/main" id="{42938EBA-D0EA-4549-B153-C5BFF0E63FDA}"/>
              </a:ext>
            </a:extLst>
          </p:cNvPr>
          <p:cNvPicPr>
            <a:picLocks noChangeAspect="1"/>
          </p:cNvPicPr>
          <p:nvPr/>
        </p:nvPicPr>
        <p:blipFill>
          <a:blip r:embed="rId2"/>
          <a:stretch>
            <a:fillRect/>
          </a:stretch>
        </p:blipFill>
        <p:spPr>
          <a:xfrm>
            <a:off x="1527349" y="1270534"/>
            <a:ext cx="11575701" cy="6959065"/>
          </a:xfrm>
          <a:prstGeom prst="rect">
            <a:avLst/>
          </a:prstGeom>
        </p:spPr>
      </p:pic>
    </p:spTree>
    <p:extLst>
      <p:ext uri="{BB962C8B-B14F-4D97-AF65-F5344CB8AC3E}">
        <p14:creationId xmlns:p14="http://schemas.microsoft.com/office/powerpoint/2010/main" val="3664372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1EA155-AB57-4471-9FD1-A74C2B09894A}"/>
              </a:ext>
            </a:extLst>
          </p:cNvPr>
          <p:cNvSpPr txBox="1"/>
          <p:nvPr/>
        </p:nvSpPr>
        <p:spPr>
          <a:xfrm>
            <a:off x="6585407" y="429628"/>
            <a:ext cx="7315200" cy="2919069"/>
          </a:xfrm>
          <a:prstGeom prst="rect">
            <a:avLst/>
          </a:prstGeom>
          <a:noFill/>
        </p:spPr>
        <p:txBody>
          <a:bodyPr wrap="square">
            <a:spAutoFit/>
          </a:bodyPr>
          <a:lstStyle/>
          <a:p>
            <a:pPr marL="0" indent="0">
              <a:lnSpc>
                <a:spcPts val="5550"/>
              </a:lnSpc>
              <a:buNone/>
            </a:pPr>
            <a:r>
              <a:rPr lang="en-US" sz="4000" b="1" dirty="0">
                <a:solidFill>
                  <a:srgbClr val="403C4E"/>
                </a:solidFill>
                <a:latin typeface="Merriweather Bold" pitchFamily="34" charset="0"/>
              </a:rPr>
              <a:t>FLOW</a:t>
            </a:r>
          </a:p>
          <a:p>
            <a:pPr marL="0" indent="0">
              <a:lnSpc>
                <a:spcPts val="5550"/>
              </a:lnSpc>
              <a:buNone/>
            </a:pPr>
            <a:endParaRPr lang="en-US" sz="4000" b="1" dirty="0">
              <a:solidFill>
                <a:srgbClr val="403C4E"/>
              </a:solidFill>
              <a:latin typeface="Merriweather Bold" pitchFamily="34" charset="0"/>
            </a:endParaRPr>
          </a:p>
          <a:p>
            <a:pPr marL="0" indent="0">
              <a:lnSpc>
                <a:spcPts val="5550"/>
              </a:lnSpc>
              <a:buNone/>
            </a:pPr>
            <a:endParaRPr lang="en-US" sz="4000" b="1" dirty="0">
              <a:solidFill>
                <a:srgbClr val="403C4E"/>
              </a:solidFill>
              <a:latin typeface="Merriweather Bold" pitchFamily="34" charset="0"/>
            </a:endParaRPr>
          </a:p>
          <a:p>
            <a:pPr marL="0" indent="0">
              <a:lnSpc>
                <a:spcPts val="5550"/>
              </a:lnSpc>
              <a:buNone/>
            </a:pPr>
            <a:endParaRPr lang="en-US" sz="4000" b="1" dirty="0">
              <a:solidFill>
                <a:srgbClr val="403C4E"/>
              </a:solidFill>
              <a:latin typeface="Merriweather Bold" pitchFamily="34" charset="0"/>
            </a:endParaRPr>
          </a:p>
        </p:txBody>
      </p:sp>
      <p:pic>
        <p:nvPicPr>
          <p:cNvPr id="4" name="Picture 3">
            <a:extLst>
              <a:ext uri="{FF2B5EF4-FFF2-40B4-BE49-F238E27FC236}">
                <a16:creationId xmlns:a16="http://schemas.microsoft.com/office/drawing/2014/main" id="{4F8C6A84-5A17-4685-B013-E7022D91EF4E}"/>
              </a:ext>
            </a:extLst>
          </p:cNvPr>
          <p:cNvPicPr>
            <a:picLocks noChangeAspect="1"/>
          </p:cNvPicPr>
          <p:nvPr/>
        </p:nvPicPr>
        <p:blipFill>
          <a:blip r:embed="rId2"/>
          <a:stretch>
            <a:fillRect/>
          </a:stretch>
        </p:blipFill>
        <p:spPr>
          <a:xfrm>
            <a:off x="1231899" y="1256327"/>
            <a:ext cx="12668707" cy="6973273"/>
          </a:xfrm>
          <a:prstGeom prst="rect">
            <a:avLst/>
          </a:prstGeom>
        </p:spPr>
      </p:pic>
    </p:spTree>
    <p:extLst>
      <p:ext uri="{BB962C8B-B14F-4D97-AF65-F5344CB8AC3E}">
        <p14:creationId xmlns:p14="http://schemas.microsoft.com/office/powerpoint/2010/main" val="2717202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7CB8D9-FD75-4005-AD6F-5E493E7412CA}"/>
              </a:ext>
            </a:extLst>
          </p:cNvPr>
          <p:cNvSpPr txBox="1"/>
          <p:nvPr/>
        </p:nvSpPr>
        <p:spPr>
          <a:xfrm>
            <a:off x="5201107" y="424364"/>
            <a:ext cx="7315200" cy="2919069"/>
          </a:xfrm>
          <a:prstGeom prst="rect">
            <a:avLst/>
          </a:prstGeom>
          <a:noFill/>
        </p:spPr>
        <p:txBody>
          <a:bodyPr wrap="square">
            <a:spAutoFit/>
          </a:bodyPr>
          <a:lstStyle/>
          <a:p>
            <a:pPr marL="0" indent="0">
              <a:lnSpc>
                <a:spcPts val="5550"/>
              </a:lnSpc>
              <a:buNone/>
            </a:pPr>
            <a:r>
              <a:rPr lang="en-US" sz="4000" b="1" dirty="0">
                <a:solidFill>
                  <a:srgbClr val="403C4E"/>
                </a:solidFill>
                <a:latin typeface="Merriweather Bold" pitchFamily="34" charset="0"/>
              </a:rPr>
              <a:t>AI CHATBOT</a:t>
            </a:r>
          </a:p>
          <a:p>
            <a:pPr marL="0" indent="0">
              <a:lnSpc>
                <a:spcPts val="5550"/>
              </a:lnSpc>
              <a:buNone/>
            </a:pPr>
            <a:endParaRPr lang="en-US" sz="4000" b="1" dirty="0">
              <a:solidFill>
                <a:srgbClr val="403C4E"/>
              </a:solidFill>
              <a:latin typeface="Merriweather Bold" pitchFamily="34" charset="0"/>
            </a:endParaRPr>
          </a:p>
          <a:p>
            <a:pPr marL="0" indent="0">
              <a:lnSpc>
                <a:spcPts val="5550"/>
              </a:lnSpc>
              <a:buNone/>
            </a:pPr>
            <a:endParaRPr lang="en-US" sz="4000" b="1" dirty="0">
              <a:solidFill>
                <a:srgbClr val="403C4E"/>
              </a:solidFill>
              <a:latin typeface="Merriweather Bold" pitchFamily="34" charset="0"/>
            </a:endParaRPr>
          </a:p>
          <a:p>
            <a:pPr marL="0" indent="0">
              <a:lnSpc>
                <a:spcPts val="5550"/>
              </a:lnSpc>
              <a:buNone/>
            </a:pPr>
            <a:endParaRPr lang="en-US" sz="4000" b="1" dirty="0">
              <a:solidFill>
                <a:srgbClr val="403C4E"/>
              </a:solidFill>
              <a:latin typeface="Merriweather Bold" pitchFamily="34" charset="0"/>
            </a:endParaRPr>
          </a:p>
        </p:txBody>
      </p:sp>
      <p:pic>
        <p:nvPicPr>
          <p:cNvPr id="4" name="Picture 3">
            <a:extLst>
              <a:ext uri="{FF2B5EF4-FFF2-40B4-BE49-F238E27FC236}">
                <a16:creationId xmlns:a16="http://schemas.microsoft.com/office/drawing/2014/main" id="{7B157284-B4F4-4E75-9236-CEB8995EE2FA}"/>
              </a:ext>
            </a:extLst>
          </p:cNvPr>
          <p:cNvPicPr>
            <a:picLocks noChangeAspect="1"/>
          </p:cNvPicPr>
          <p:nvPr/>
        </p:nvPicPr>
        <p:blipFill>
          <a:blip r:embed="rId2"/>
          <a:stretch>
            <a:fillRect/>
          </a:stretch>
        </p:blipFill>
        <p:spPr>
          <a:xfrm>
            <a:off x="685800" y="1397000"/>
            <a:ext cx="12966699" cy="6733148"/>
          </a:xfrm>
          <a:prstGeom prst="rect">
            <a:avLst/>
          </a:prstGeom>
        </p:spPr>
      </p:pic>
    </p:spTree>
    <p:extLst>
      <p:ext uri="{BB962C8B-B14F-4D97-AF65-F5344CB8AC3E}">
        <p14:creationId xmlns:p14="http://schemas.microsoft.com/office/powerpoint/2010/main" val="842775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42474"/>
            <a:ext cx="13042821" cy="1417558"/>
          </a:xfrm>
          <a:prstGeom prst="rect">
            <a:avLst/>
          </a:prstGeom>
          <a:noFill/>
          <a:ln/>
        </p:spPr>
        <p:txBody>
          <a:bodyPr wrap="square" lIns="0" tIns="0" rIns="0" bIns="0" rtlCol="0" anchor="t"/>
          <a:lstStyle/>
          <a:p>
            <a:pPr algn="ctr">
              <a:lnSpc>
                <a:spcPts val="9221"/>
              </a:lnSpc>
            </a:pPr>
            <a:r>
              <a:rPr lang="en-US" sz="4800" spc="654" dirty="0">
                <a:solidFill>
                  <a:srgbClr val="231F20"/>
                </a:solidFill>
                <a:latin typeface="Times New Roman Bold"/>
              </a:rPr>
              <a:t>RELATED PROJECTS</a:t>
            </a:r>
          </a:p>
        </p:txBody>
      </p:sp>
      <p:sp>
        <p:nvSpPr>
          <p:cNvPr id="3" name="Shape 1"/>
          <p:cNvSpPr/>
          <p:nvPr/>
        </p:nvSpPr>
        <p:spPr>
          <a:xfrm>
            <a:off x="793790" y="2613660"/>
            <a:ext cx="2173724" cy="1306949"/>
          </a:xfrm>
          <a:prstGeom prst="roundRect">
            <a:avLst>
              <a:gd name="adj" fmla="val 7289"/>
            </a:avLst>
          </a:prstGeom>
          <a:solidFill>
            <a:srgbClr val="FFD8CC"/>
          </a:solidFill>
          <a:ln w="7620">
            <a:solidFill>
              <a:srgbClr val="E5BEB2"/>
            </a:solidFill>
            <a:prstDash val="solid"/>
          </a:ln>
        </p:spPr>
      </p:sp>
      <p:sp>
        <p:nvSpPr>
          <p:cNvPr id="4" name="Text 2"/>
          <p:cNvSpPr/>
          <p:nvPr/>
        </p:nvSpPr>
        <p:spPr>
          <a:xfrm>
            <a:off x="1028224" y="3040380"/>
            <a:ext cx="129897" cy="453509"/>
          </a:xfrm>
          <a:prstGeom prst="rect">
            <a:avLst/>
          </a:prstGeom>
          <a:noFill/>
          <a:ln/>
        </p:spPr>
        <p:txBody>
          <a:bodyPr wrap="none" lIns="0" tIns="0" rIns="0" bIns="0" rtlCol="0" anchor="t"/>
          <a:lstStyle/>
          <a:p>
            <a:pPr marL="0" indent="0" algn="ctr">
              <a:lnSpc>
                <a:spcPts val="3550"/>
              </a:lnSpc>
              <a:buNone/>
            </a:pPr>
            <a:r>
              <a:rPr lang="en-US" sz="2200" b="1" dirty="0">
                <a:solidFill>
                  <a:srgbClr val="403C4E"/>
                </a:solidFill>
                <a:latin typeface="Merriweather Bold" pitchFamily="34" charset="0"/>
                <a:ea typeface="Merriweather Bold" pitchFamily="34" charset="-122"/>
                <a:cs typeface="Merriweather Bold" pitchFamily="34" charset="-120"/>
              </a:rPr>
              <a:t>1</a:t>
            </a:r>
            <a:endParaRPr lang="en-US" sz="2200" dirty="0"/>
          </a:p>
        </p:txBody>
      </p:sp>
      <p:sp>
        <p:nvSpPr>
          <p:cNvPr id="5" name="Text 3"/>
          <p:cNvSpPr/>
          <p:nvPr/>
        </p:nvSpPr>
        <p:spPr>
          <a:xfrm>
            <a:off x="3194328" y="2840474"/>
            <a:ext cx="3075742"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Custom Link</a:t>
            </a:r>
          </a:p>
        </p:txBody>
      </p:sp>
      <p:sp>
        <p:nvSpPr>
          <p:cNvPr id="6" name="Text 4"/>
          <p:cNvSpPr/>
          <p:nvPr/>
        </p:nvSpPr>
        <p:spPr>
          <a:xfrm>
            <a:off x="3194328" y="3330893"/>
            <a:ext cx="7657981" cy="362903"/>
          </a:xfrm>
          <a:prstGeom prst="rect">
            <a:avLst/>
          </a:prstGeom>
          <a:noFill/>
          <a:ln/>
        </p:spPr>
        <p:txBody>
          <a:bodyPr wrap="non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It enables custom apparel design but lacks advanced AI and seamless e-commerce integration.</a:t>
            </a:r>
          </a:p>
        </p:txBody>
      </p:sp>
      <p:sp>
        <p:nvSpPr>
          <p:cNvPr id="7" name="Shape 5"/>
          <p:cNvSpPr/>
          <p:nvPr/>
        </p:nvSpPr>
        <p:spPr>
          <a:xfrm>
            <a:off x="3080861" y="3905369"/>
            <a:ext cx="10642402" cy="15240"/>
          </a:xfrm>
          <a:prstGeom prst="roundRect">
            <a:avLst>
              <a:gd name="adj" fmla="val 625116"/>
            </a:avLst>
          </a:prstGeom>
          <a:solidFill>
            <a:srgbClr val="E5BEB2"/>
          </a:solidFill>
          <a:ln/>
        </p:spPr>
      </p:sp>
      <p:sp>
        <p:nvSpPr>
          <p:cNvPr id="8" name="Shape 6"/>
          <p:cNvSpPr/>
          <p:nvPr/>
        </p:nvSpPr>
        <p:spPr>
          <a:xfrm>
            <a:off x="793790" y="4033957"/>
            <a:ext cx="4347567" cy="1669852"/>
          </a:xfrm>
          <a:prstGeom prst="roundRect">
            <a:avLst>
              <a:gd name="adj" fmla="val 5705"/>
            </a:avLst>
          </a:prstGeom>
          <a:solidFill>
            <a:srgbClr val="FFD8CC"/>
          </a:solidFill>
          <a:ln w="7620">
            <a:solidFill>
              <a:srgbClr val="E5BEB2"/>
            </a:solidFill>
            <a:prstDash val="solid"/>
          </a:ln>
        </p:spPr>
      </p:sp>
      <p:sp>
        <p:nvSpPr>
          <p:cNvPr id="9" name="Text 7"/>
          <p:cNvSpPr/>
          <p:nvPr/>
        </p:nvSpPr>
        <p:spPr>
          <a:xfrm>
            <a:off x="1028224" y="4642128"/>
            <a:ext cx="171450" cy="453509"/>
          </a:xfrm>
          <a:prstGeom prst="rect">
            <a:avLst/>
          </a:prstGeom>
          <a:noFill/>
          <a:ln/>
        </p:spPr>
        <p:txBody>
          <a:bodyPr wrap="none" lIns="0" tIns="0" rIns="0" bIns="0" rtlCol="0" anchor="t"/>
          <a:lstStyle/>
          <a:p>
            <a:pPr marL="0" indent="0" algn="ctr">
              <a:lnSpc>
                <a:spcPts val="3550"/>
              </a:lnSpc>
              <a:buNone/>
            </a:pPr>
            <a:r>
              <a:rPr lang="en-US" sz="2200" b="1" dirty="0">
                <a:solidFill>
                  <a:srgbClr val="403C4E"/>
                </a:solidFill>
                <a:latin typeface="Merriweather Bold" pitchFamily="34" charset="0"/>
                <a:ea typeface="Merriweather Bold" pitchFamily="34" charset="-122"/>
                <a:cs typeface="Merriweather Bold" pitchFamily="34" charset="-120"/>
              </a:rPr>
              <a:t>2</a:t>
            </a:r>
            <a:endParaRPr lang="en-US" sz="2200" dirty="0"/>
          </a:p>
        </p:txBody>
      </p:sp>
      <p:sp>
        <p:nvSpPr>
          <p:cNvPr id="10" name="Text 8"/>
          <p:cNvSpPr/>
          <p:nvPr/>
        </p:nvSpPr>
        <p:spPr>
          <a:xfrm>
            <a:off x="5368171" y="4260771"/>
            <a:ext cx="3202662"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Zazzle</a:t>
            </a:r>
            <a:endParaRPr lang="en-US" sz="2200" dirty="0"/>
          </a:p>
        </p:txBody>
      </p:sp>
      <p:sp>
        <p:nvSpPr>
          <p:cNvPr id="11" name="Text 9"/>
          <p:cNvSpPr/>
          <p:nvPr/>
        </p:nvSpPr>
        <p:spPr>
          <a:xfrm>
            <a:off x="5368171" y="4751189"/>
            <a:ext cx="8241625"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Provides customization, but lacks AI and real-time communication.</a:t>
            </a:r>
          </a:p>
        </p:txBody>
      </p:sp>
      <p:sp>
        <p:nvSpPr>
          <p:cNvPr id="12" name="Shape 10"/>
          <p:cNvSpPr/>
          <p:nvPr/>
        </p:nvSpPr>
        <p:spPr>
          <a:xfrm>
            <a:off x="5254704" y="5688568"/>
            <a:ext cx="8468558" cy="15240"/>
          </a:xfrm>
          <a:prstGeom prst="roundRect">
            <a:avLst>
              <a:gd name="adj" fmla="val 625116"/>
            </a:avLst>
          </a:prstGeom>
          <a:solidFill>
            <a:srgbClr val="E5BEB2"/>
          </a:solidFill>
          <a:ln/>
        </p:spPr>
      </p:sp>
      <p:sp>
        <p:nvSpPr>
          <p:cNvPr id="13" name="Shape 11"/>
          <p:cNvSpPr/>
          <p:nvPr/>
        </p:nvSpPr>
        <p:spPr>
          <a:xfrm>
            <a:off x="793790" y="5817156"/>
            <a:ext cx="6521410" cy="1669852"/>
          </a:xfrm>
          <a:prstGeom prst="roundRect">
            <a:avLst>
              <a:gd name="adj" fmla="val 5705"/>
            </a:avLst>
          </a:prstGeom>
          <a:solidFill>
            <a:srgbClr val="FFD8CC"/>
          </a:solidFill>
          <a:ln w="7620">
            <a:solidFill>
              <a:srgbClr val="E5BEB2"/>
            </a:solidFill>
            <a:prstDash val="solid"/>
          </a:ln>
        </p:spPr>
      </p:sp>
      <p:sp>
        <p:nvSpPr>
          <p:cNvPr id="14" name="Text 12"/>
          <p:cNvSpPr/>
          <p:nvPr/>
        </p:nvSpPr>
        <p:spPr>
          <a:xfrm>
            <a:off x="1028224" y="6425327"/>
            <a:ext cx="160496" cy="453509"/>
          </a:xfrm>
          <a:prstGeom prst="rect">
            <a:avLst/>
          </a:prstGeom>
          <a:noFill/>
          <a:ln/>
        </p:spPr>
        <p:txBody>
          <a:bodyPr wrap="none" lIns="0" tIns="0" rIns="0" bIns="0" rtlCol="0" anchor="t"/>
          <a:lstStyle/>
          <a:p>
            <a:pPr marL="0" indent="0" algn="ctr">
              <a:lnSpc>
                <a:spcPts val="3550"/>
              </a:lnSpc>
              <a:buNone/>
            </a:pPr>
            <a:r>
              <a:rPr lang="en-US" sz="2200" b="1" dirty="0">
                <a:solidFill>
                  <a:srgbClr val="403C4E"/>
                </a:solidFill>
                <a:latin typeface="Merriweather Bold" pitchFamily="34" charset="0"/>
                <a:ea typeface="Merriweather Bold" pitchFamily="34" charset="-122"/>
                <a:cs typeface="Merriweather Bold" pitchFamily="34" charset="-120"/>
              </a:rPr>
              <a:t>3</a:t>
            </a:r>
            <a:endParaRPr lang="en-US" sz="2200" dirty="0"/>
          </a:p>
        </p:txBody>
      </p:sp>
      <p:sp>
        <p:nvSpPr>
          <p:cNvPr id="15" name="Text 13"/>
          <p:cNvSpPr/>
          <p:nvPr/>
        </p:nvSpPr>
        <p:spPr>
          <a:xfrm>
            <a:off x="7542014" y="6043970"/>
            <a:ext cx="3849052"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Teespring</a:t>
            </a:r>
          </a:p>
        </p:txBody>
      </p:sp>
      <p:sp>
        <p:nvSpPr>
          <p:cNvPr id="16" name="Text 14"/>
          <p:cNvSpPr/>
          <p:nvPr/>
        </p:nvSpPr>
        <p:spPr>
          <a:xfrm>
            <a:off x="7542014" y="6534388"/>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Offers basic custom design tools but lacks advanced AI and robust communication features.</a:t>
            </a:r>
          </a:p>
        </p:txBody>
      </p:sp>
      <p:sp>
        <p:nvSpPr>
          <p:cNvPr id="17" name="Rectangle: Rounded Corners 16">
            <a:extLst>
              <a:ext uri="{FF2B5EF4-FFF2-40B4-BE49-F238E27FC236}">
                <a16:creationId xmlns:a16="http://schemas.microsoft.com/office/drawing/2014/main" id="{88DF014D-1639-45E7-A62D-2F82A597ABD7}"/>
              </a:ext>
            </a:extLst>
          </p:cNvPr>
          <p:cNvSpPr/>
          <p:nvPr/>
        </p:nvSpPr>
        <p:spPr>
          <a:xfrm>
            <a:off x="12461359" y="7775057"/>
            <a:ext cx="2083981" cy="3668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err="1">
                <a:ln w="6600">
                  <a:solidFill>
                    <a:schemeClr val="accent2"/>
                  </a:solidFill>
                  <a:prstDash val="solid"/>
                </a:ln>
                <a:solidFill>
                  <a:srgbClr val="FFFFFF"/>
                </a:solidFill>
                <a:effectLst>
                  <a:outerShdw dist="38100" dir="2700000" algn="tl" rotWithShape="0">
                    <a:schemeClr val="accent2"/>
                  </a:outerShdw>
                </a:effectLst>
              </a:rPr>
              <a:t>SportWearXpress</a:t>
            </a:r>
            <a:endParaRPr lang="en-US" b="1"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08707" y="578525"/>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Conclusion</a:t>
            </a:r>
            <a:endParaRPr lang="en-US" sz="4450" dirty="0"/>
          </a:p>
        </p:txBody>
      </p:sp>
      <p:sp>
        <p:nvSpPr>
          <p:cNvPr id="4" name="Text 1"/>
          <p:cNvSpPr/>
          <p:nvPr/>
        </p:nvSpPr>
        <p:spPr>
          <a:xfrm>
            <a:off x="6280190" y="1547455"/>
            <a:ext cx="7556421" cy="1451610"/>
          </a:xfrm>
          <a:prstGeom prst="rect">
            <a:avLst/>
          </a:prstGeom>
          <a:noFill/>
          <a:ln/>
        </p:spPr>
        <p:txBody>
          <a:bodyPr wrap="square" lIns="0" tIns="0" rIns="0" bIns="0" rtlCol="0" anchor="t"/>
          <a:lstStyle/>
          <a:p>
            <a:pPr marL="0" indent="0">
              <a:lnSpc>
                <a:spcPts val="2850"/>
              </a:lnSpc>
              <a:buNone/>
            </a:pPr>
            <a:r>
              <a:rPr lang="en-US" sz="2400" dirty="0" err="1">
                <a:solidFill>
                  <a:srgbClr val="403C4E"/>
                </a:solidFill>
                <a:latin typeface="Open Sans" pitchFamily="34" charset="0"/>
                <a:ea typeface="Open Sans" pitchFamily="34" charset="-122"/>
                <a:cs typeface="Open Sans" pitchFamily="34" charset="-120"/>
              </a:rPr>
              <a:t>SportswearXpress</a:t>
            </a:r>
            <a:r>
              <a:rPr lang="en-US" sz="2400" dirty="0">
                <a:solidFill>
                  <a:srgbClr val="403C4E"/>
                </a:solidFill>
                <a:latin typeface="Open Sans" pitchFamily="34" charset="0"/>
                <a:ea typeface="Open Sans" pitchFamily="34" charset="-122"/>
                <a:cs typeface="Open Sans" pitchFamily="34" charset="-120"/>
              </a:rPr>
              <a:t> uses AI to make sportswear customization easier and more efficient. With intelligent design tools, automated pricing, and real-time communication, users can create precise designs and interact seamlessly with sellers. This innovation improves user experience, reduces errors, and streamlines the entire customization process, setting a new standard in the industry.</a:t>
            </a:r>
          </a:p>
        </p:txBody>
      </p:sp>
      <p:sp>
        <p:nvSpPr>
          <p:cNvPr id="5" name="Rectangle: Rounded Corners 4">
            <a:extLst>
              <a:ext uri="{FF2B5EF4-FFF2-40B4-BE49-F238E27FC236}">
                <a16:creationId xmlns:a16="http://schemas.microsoft.com/office/drawing/2014/main" id="{055560D0-5440-4E59-B991-88B9328A4CEF}"/>
              </a:ext>
            </a:extLst>
          </p:cNvPr>
          <p:cNvSpPr/>
          <p:nvPr/>
        </p:nvSpPr>
        <p:spPr>
          <a:xfrm>
            <a:off x="12461359" y="7775057"/>
            <a:ext cx="2083981" cy="3668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err="1">
                <a:ln w="6600">
                  <a:solidFill>
                    <a:schemeClr val="accent2"/>
                  </a:solidFill>
                  <a:prstDash val="solid"/>
                </a:ln>
                <a:solidFill>
                  <a:srgbClr val="FFFFFF"/>
                </a:solidFill>
                <a:effectLst>
                  <a:outerShdw dist="38100" dir="2700000" algn="tl" rotWithShape="0">
                    <a:schemeClr val="accent2"/>
                  </a:outerShdw>
                </a:effectLst>
              </a:rPr>
              <a:t>SportWearXpress</a:t>
            </a:r>
            <a:endParaRPr lang="en-US" b="1"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3655635" y="3386138"/>
            <a:ext cx="6765727"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PROBLEM STATEMENT</a:t>
            </a:r>
            <a:endParaRPr lang="en-US" sz="4450" dirty="0"/>
          </a:p>
        </p:txBody>
      </p:sp>
      <p:sp>
        <p:nvSpPr>
          <p:cNvPr id="3" name="Text 1"/>
          <p:cNvSpPr/>
          <p:nvPr/>
        </p:nvSpPr>
        <p:spPr>
          <a:xfrm>
            <a:off x="793790" y="4094917"/>
            <a:ext cx="13139380" cy="1088708"/>
          </a:xfrm>
          <a:prstGeom prst="rect">
            <a:avLst/>
          </a:prstGeom>
          <a:noFill/>
          <a:ln/>
        </p:spPr>
        <p:txBody>
          <a:bodyPr wrap="square" lIns="0" tIns="0" rIns="0" bIns="0" rtlCol="0" anchor="t"/>
          <a:lstStyle/>
          <a:p>
            <a:pPr algn="just">
              <a:lnSpc>
                <a:spcPts val="4498"/>
              </a:lnSpc>
              <a:spcBef>
                <a:spcPct val="0"/>
              </a:spcBef>
            </a:pPr>
            <a:r>
              <a:rPr lang="en-US" sz="3200" dirty="0"/>
              <a:t>Existing sportswear customization platforms lack AI-powered tools, dynamic pricing, and real-time communication, leading to inefficiencies and poor user experience. Customers struggle with inaccurate designs, unpredictable costs, and miscommunication with sellers. </a:t>
            </a:r>
            <a:r>
              <a:rPr lang="en-US" sz="3200" dirty="0" err="1"/>
              <a:t>SportswearXpress</a:t>
            </a:r>
            <a:r>
              <a:rPr lang="en-US" sz="3200" dirty="0"/>
              <a:t> solves these issues by offering intelligent design assistance, automated pricing based on complexity, and seamless buyer-seller interaction.</a:t>
            </a:r>
            <a:endParaRPr lang="en-US" sz="3200" dirty="0">
              <a:solidFill>
                <a:srgbClr val="231F20"/>
              </a:solidFill>
              <a:latin typeface="Times New Roman"/>
            </a:endParaRPr>
          </a:p>
        </p:txBody>
      </p:sp>
      <p:sp>
        <p:nvSpPr>
          <p:cNvPr id="4" name="Text 2"/>
          <p:cNvSpPr/>
          <p:nvPr/>
        </p:nvSpPr>
        <p:spPr>
          <a:xfrm>
            <a:off x="7599521" y="4094917"/>
            <a:ext cx="6244709"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5" name="Rectangle: Rounded Corners 4">
            <a:extLst>
              <a:ext uri="{FF2B5EF4-FFF2-40B4-BE49-F238E27FC236}">
                <a16:creationId xmlns:a16="http://schemas.microsoft.com/office/drawing/2014/main" id="{D0729470-AA14-4A5A-95DA-605C69930DA7}"/>
              </a:ext>
            </a:extLst>
          </p:cNvPr>
          <p:cNvSpPr/>
          <p:nvPr/>
        </p:nvSpPr>
        <p:spPr>
          <a:xfrm>
            <a:off x="12461359" y="7775057"/>
            <a:ext cx="2083981" cy="3668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err="1">
                <a:ln w="6600">
                  <a:solidFill>
                    <a:schemeClr val="accent2"/>
                  </a:solidFill>
                  <a:prstDash val="solid"/>
                </a:ln>
                <a:solidFill>
                  <a:srgbClr val="FFFFFF"/>
                </a:solidFill>
                <a:effectLst>
                  <a:outerShdw dist="38100" dir="2700000" algn="tl" rotWithShape="0">
                    <a:schemeClr val="accent2"/>
                  </a:outerShdw>
                </a:effectLst>
              </a:rPr>
              <a:t>SportWearXpress</a:t>
            </a:r>
            <a:endParaRPr lang="en-US" b="1"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7" name="Picture 6">
            <a:extLst>
              <a:ext uri="{FF2B5EF4-FFF2-40B4-BE49-F238E27FC236}">
                <a16:creationId xmlns:a16="http://schemas.microsoft.com/office/drawing/2014/main" id="{F876B780-F12F-418F-9C44-57B219A7B509}"/>
              </a:ext>
            </a:extLst>
          </p:cNvPr>
          <p:cNvPicPr>
            <a:picLocks noChangeAspect="1"/>
          </p:cNvPicPr>
          <p:nvPr/>
        </p:nvPicPr>
        <p:blipFill>
          <a:blip r:embed="rId3"/>
          <a:stretch>
            <a:fillRect/>
          </a:stretch>
        </p:blipFill>
        <p:spPr>
          <a:xfrm>
            <a:off x="0" y="1"/>
            <a:ext cx="14630400" cy="28419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9990DB5-F3E1-4833-B16A-E1B55266E2E1}"/>
              </a:ext>
            </a:extLst>
          </p:cNvPr>
          <p:cNvPicPr>
            <a:picLocks noChangeAspect="1"/>
          </p:cNvPicPr>
          <p:nvPr/>
        </p:nvPicPr>
        <p:blipFill>
          <a:blip r:embed="rId2"/>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C11C6F52-C82E-4526-9891-64855D8CF8D5}"/>
              </a:ext>
            </a:extLst>
          </p:cNvPr>
          <p:cNvSpPr/>
          <p:nvPr/>
        </p:nvSpPr>
        <p:spPr>
          <a:xfrm>
            <a:off x="6280190" y="929640"/>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PURPOSE AND OBJECTIVES</a:t>
            </a:r>
            <a:endParaRPr lang="en-US" sz="4450" dirty="0"/>
          </a:p>
        </p:txBody>
      </p:sp>
      <p:sp>
        <p:nvSpPr>
          <p:cNvPr id="9" name="Text 6">
            <a:extLst>
              <a:ext uri="{FF2B5EF4-FFF2-40B4-BE49-F238E27FC236}">
                <a16:creationId xmlns:a16="http://schemas.microsoft.com/office/drawing/2014/main" id="{983AD7F9-AD61-496F-B893-0DECED546723}"/>
              </a:ext>
            </a:extLst>
          </p:cNvPr>
          <p:cNvSpPr/>
          <p:nvPr/>
        </p:nvSpPr>
        <p:spPr>
          <a:xfrm>
            <a:off x="10324028" y="3027521"/>
            <a:ext cx="205859" cy="34028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16" name="Rectangle: Rounded Corners 15">
            <a:extLst>
              <a:ext uri="{FF2B5EF4-FFF2-40B4-BE49-F238E27FC236}">
                <a16:creationId xmlns:a16="http://schemas.microsoft.com/office/drawing/2014/main" id="{96FB9B02-FE16-498F-A463-EA92B4693423}"/>
              </a:ext>
            </a:extLst>
          </p:cNvPr>
          <p:cNvSpPr/>
          <p:nvPr/>
        </p:nvSpPr>
        <p:spPr>
          <a:xfrm>
            <a:off x="12461359" y="7775057"/>
            <a:ext cx="2083981" cy="3668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err="1">
                <a:ln w="6600">
                  <a:solidFill>
                    <a:schemeClr val="accent2"/>
                  </a:solidFill>
                  <a:prstDash val="solid"/>
                </a:ln>
                <a:solidFill>
                  <a:srgbClr val="FFFFFF"/>
                </a:solidFill>
                <a:effectLst>
                  <a:outerShdw dist="38100" dir="2700000" algn="tl" rotWithShape="0">
                    <a:schemeClr val="accent2"/>
                  </a:outerShdw>
                </a:effectLst>
              </a:rPr>
              <a:t>SportWearXpress</a:t>
            </a:r>
            <a:endParaRPr lang="en-US"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8" name="TextBox 17">
            <a:extLst>
              <a:ext uri="{FF2B5EF4-FFF2-40B4-BE49-F238E27FC236}">
                <a16:creationId xmlns:a16="http://schemas.microsoft.com/office/drawing/2014/main" id="{B08D628E-411E-4476-A578-CDBCF2C087DF}"/>
              </a:ext>
            </a:extLst>
          </p:cNvPr>
          <p:cNvSpPr txBox="1"/>
          <p:nvPr/>
        </p:nvSpPr>
        <p:spPr>
          <a:xfrm>
            <a:off x="6188149" y="2655082"/>
            <a:ext cx="7315200" cy="4832092"/>
          </a:xfrm>
          <a:prstGeom prst="rect">
            <a:avLst/>
          </a:prstGeom>
          <a:noFill/>
        </p:spPr>
        <p:txBody>
          <a:bodyPr wrap="square">
            <a:spAutoFit/>
          </a:bodyPr>
          <a:lstStyle/>
          <a:p>
            <a:pPr algn="just"/>
            <a:r>
              <a:rPr lang="en-US" sz="2800" b="1" spc="363" dirty="0">
                <a:solidFill>
                  <a:srgbClr val="231F20"/>
                </a:solidFill>
                <a:latin typeface="Calibri "/>
              </a:rPr>
              <a:t>Purpose</a:t>
            </a:r>
            <a:r>
              <a:rPr lang="en-US" sz="2800" b="1" spc="363" dirty="0">
                <a:solidFill>
                  <a:srgbClr val="231F20"/>
                </a:solidFill>
                <a:latin typeface="Times New Roman"/>
              </a:rPr>
              <a:t>: </a:t>
            </a:r>
            <a:r>
              <a:rPr lang="en-US" sz="2800" dirty="0" err="1"/>
              <a:t>SportswearXpress</a:t>
            </a:r>
            <a:r>
              <a:rPr lang="en-US" sz="2800" dirty="0"/>
              <a:t> aims to revolutionize sportswear customization by integrating AI-driven design tools, real-time communication, and dynamic pricing. The platform enhances user experience by providing precise design assistance, seamless interaction between buyers and sellers, and automated pricing based on customization complexity. Our goal is to create a scalable, efficient, and user-friendly solution that sets a new standard in personalized sportswear shopping</a:t>
            </a:r>
          </a:p>
        </p:txBody>
      </p:sp>
    </p:spTree>
    <p:extLst>
      <p:ext uri="{BB962C8B-B14F-4D97-AF65-F5344CB8AC3E}">
        <p14:creationId xmlns:p14="http://schemas.microsoft.com/office/powerpoint/2010/main" val="3619772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743230" y="1509118"/>
            <a:ext cx="7556421" cy="1417558"/>
          </a:xfrm>
          <a:prstGeom prst="rect">
            <a:avLst/>
          </a:prstGeom>
          <a:noFill/>
          <a:ln/>
        </p:spPr>
        <p:txBody>
          <a:bodyPr wrap="square" lIns="0" tIns="0" rIns="0" bIns="0" rtlCol="0" anchor="t"/>
          <a:lstStyle/>
          <a:p>
            <a:pPr marL="0" indent="0">
              <a:lnSpc>
                <a:spcPts val="5550"/>
              </a:lnSpc>
              <a:buNone/>
            </a:pPr>
            <a:r>
              <a:rPr lang="en-US" sz="4800" b="1" dirty="0">
                <a:solidFill>
                  <a:srgbClr val="403C4E"/>
                </a:solidFill>
                <a:latin typeface="Merriweather Bold" pitchFamily="34" charset="0"/>
                <a:ea typeface="Merriweather Bold" pitchFamily="34" charset="-122"/>
                <a:cs typeface="Merriweather Bold" pitchFamily="34" charset="-120"/>
              </a:rPr>
              <a:t>OBJECTIVES</a:t>
            </a:r>
            <a:endParaRPr lang="en-US" sz="4800" dirty="0"/>
          </a:p>
        </p:txBody>
      </p:sp>
      <p:sp>
        <p:nvSpPr>
          <p:cNvPr id="4" name="Shape 1"/>
          <p:cNvSpPr/>
          <p:nvPr/>
        </p:nvSpPr>
        <p:spPr>
          <a:xfrm>
            <a:off x="6280190" y="2942511"/>
            <a:ext cx="510302" cy="510302"/>
          </a:xfrm>
          <a:prstGeom prst="roundRect">
            <a:avLst>
              <a:gd name="adj" fmla="val 18669"/>
            </a:avLst>
          </a:prstGeom>
          <a:solidFill>
            <a:srgbClr val="FFD8CC"/>
          </a:solidFill>
          <a:ln w="7620">
            <a:solidFill>
              <a:srgbClr val="E5BEB2"/>
            </a:solidFill>
            <a:prstDash val="solid"/>
          </a:ln>
        </p:spPr>
      </p:sp>
      <p:sp>
        <p:nvSpPr>
          <p:cNvPr id="5" name="Text 2"/>
          <p:cNvSpPr/>
          <p:nvPr/>
        </p:nvSpPr>
        <p:spPr>
          <a:xfrm>
            <a:off x="6457355" y="3027521"/>
            <a:ext cx="155853" cy="340281"/>
          </a:xfrm>
          <a:prstGeom prst="rect">
            <a:avLst/>
          </a:prstGeom>
          <a:noFill/>
          <a:ln/>
        </p:spPr>
        <p:txBody>
          <a:bodyPr wrap="none" lIns="0" tIns="0" rIns="0" bIns="0" rtlCol="0" anchor="t"/>
          <a:lstStyle/>
          <a:p>
            <a:pPr marL="0" indent="0" algn="ctr">
              <a:lnSpc>
                <a:spcPts val="2650"/>
              </a:lnSpc>
              <a:buNone/>
            </a:pPr>
            <a:r>
              <a:rPr lang="en-US" sz="2650" b="1" dirty="0">
                <a:solidFill>
                  <a:srgbClr val="403C4E"/>
                </a:solidFill>
                <a:latin typeface="Merriweather Bold" pitchFamily="34" charset="0"/>
                <a:ea typeface="Merriweather Bold" pitchFamily="34" charset="-122"/>
                <a:cs typeface="Merriweather Bold" pitchFamily="34" charset="-120"/>
              </a:rPr>
              <a:t>1</a:t>
            </a:r>
            <a:endParaRPr lang="en-US" sz="2650" dirty="0"/>
          </a:p>
        </p:txBody>
      </p:sp>
      <p:sp>
        <p:nvSpPr>
          <p:cNvPr id="6" name="Text 3"/>
          <p:cNvSpPr/>
          <p:nvPr/>
        </p:nvSpPr>
        <p:spPr>
          <a:xfrm>
            <a:off x="7017306" y="2942511"/>
            <a:ext cx="2927747" cy="708660"/>
          </a:xfrm>
          <a:prstGeom prst="rect">
            <a:avLst/>
          </a:prstGeom>
          <a:noFill/>
          <a:ln/>
        </p:spPr>
        <p:txBody>
          <a:bodyPr wrap="square" lIns="0" tIns="0" rIns="0" bIns="0" rtlCol="0" anchor="t"/>
          <a:lstStyle/>
          <a:p>
            <a:pPr>
              <a:lnSpc>
                <a:spcPts val="3245"/>
              </a:lnSpc>
            </a:pPr>
            <a:r>
              <a:rPr lang="en-US" sz="2000" b="1" spc="230" dirty="0">
                <a:solidFill>
                  <a:srgbClr val="231F20"/>
                </a:solidFill>
                <a:latin typeface="Merriweather Bold"/>
              </a:rPr>
              <a:t>AI-powered design assistance for precise customization</a:t>
            </a:r>
          </a:p>
        </p:txBody>
      </p:sp>
      <p:sp>
        <p:nvSpPr>
          <p:cNvPr id="7" name="Text 4"/>
          <p:cNvSpPr/>
          <p:nvPr/>
        </p:nvSpPr>
        <p:spPr>
          <a:xfrm>
            <a:off x="7017306" y="3787259"/>
            <a:ext cx="2927747" cy="1814513"/>
          </a:xfrm>
          <a:prstGeom prst="rect">
            <a:avLst/>
          </a:prstGeom>
          <a:noFill/>
          <a:ln/>
        </p:spPr>
        <p:txBody>
          <a:bodyPr wrap="square" lIns="0" tIns="0" rIns="0" bIns="0" rtlCol="0" anchor="t"/>
          <a:lstStyle/>
          <a:p>
            <a:pPr marL="0" indent="0">
              <a:lnSpc>
                <a:spcPts val="2850"/>
              </a:lnSpc>
              <a:buNone/>
            </a:pPr>
            <a:endParaRPr lang="en-US" sz="1750" dirty="0"/>
          </a:p>
        </p:txBody>
      </p:sp>
      <p:sp>
        <p:nvSpPr>
          <p:cNvPr id="8" name="Shape 5"/>
          <p:cNvSpPr/>
          <p:nvPr/>
        </p:nvSpPr>
        <p:spPr>
          <a:xfrm>
            <a:off x="10171867" y="2942511"/>
            <a:ext cx="510302" cy="510302"/>
          </a:xfrm>
          <a:prstGeom prst="roundRect">
            <a:avLst>
              <a:gd name="adj" fmla="val 18669"/>
            </a:avLst>
          </a:prstGeom>
          <a:solidFill>
            <a:srgbClr val="FFD8CC"/>
          </a:solidFill>
          <a:ln w="7620">
            <a:solidFill>
              <a:srgbClr val="E5BEB2"/>
            </a:solidFill>
            <a:prstDash val="solid"/>
          </a:ln>
        </p:spPr>
      </p:sp>
      <p:sp>
        <p:nvSpPr>
          <p:cNvPr id="9" name="Text 6"/>
          <p:cNvSpPr/>
          <p:nvPr/>
        </p:nvSpPr>
        <p:spPr>
          <a:xfrm>
            <a:off x="10324028" y="3027521"/>
            <a:ext cx="205859" cy="340281"/>
          </a:xfrm>
          <a:prstGeom prst="rect">
            <a:avLst/>
          </a:prstGeom>
          <a:noFill/>
          <a:ln/>
        </p:spPr>
        <p:txBody>
          <a:bodyPr wrap="none" lIns="0" tIns="0" rIns="0" bIns="0" rtlCol="0" anchor="t"/>
          <a:lstStyle/>
          <a:p>
            <a:pPr marL="0" indent="0" algn="ctr">
              <a:lnSpc>
                <a:spcPts val="2650"/>
              </a:lnSpc>
              <a:buNone/>
            </a:pPr>
            <a:r>
              <a:rPr lang="en-US" sz="2650" b="1" dirty="0">
                <a:solidFill>
                  <a:srgbClr val="403C4E"/>
                </a:solidFill>
                <a:latin typeface="Merriweather Bold" pitchFamily="34" charset="0"/>
                <a:ea typeface="Merriweather Bold" pitchFamily="34" charset="-122"/>
                <a:cs typeface="Merriweather Bold" pitchFamily="34" charset="-120"/>
              </a:rPr>
              <a:t>2</a:t>
            </a:r>
            <a:endParaRPr lang="en-US" sz="2650" dirty="0"/>
          </a:p>
        </p:txBody>
      </p:sp>
      <p:sp>
        <p:nvSpPr>
          <p:cNvPr id="10" name="Text 7"/>
          <p:cNvSpPr/>
          <p:nvPr/>
        </p:nvSpPr>
        <p:spPr>
          <a:xfrm>
            <a:off x="10908983" y="2942511"/>
            <a:ext cx="2927747" cy="708660"/>
          </a:xfrm>
          <a:prstGeom prst="rect">
            <a:avLst/>
          </a:prstGeom>
          <a:noFill/>
          <a:ln/>
        </p:spPr>
        <p:txBody>
          <a:bodyPr wrap="square" lIns="0" tIns="0" rIns="0" bIns="0" rtlCol="0" anchor="t"/>
          <a:lstStyle/>
          <a:p>
            <a:pPr>
              <a:lnSpc>
                <a:spcPts val="3245"/>
              </a:lnSpc>
            </a:pPr>
            <a:r>
              <a:rPr lang="en-US" sz="2000" spc="230" dirty="0">
                <a:solidFill>
                  <a:srgbClr val="231F20"/>
                </a:solidFill>
                <a:latin typeface="Times New Roman Bold"/>
              </a:rPr>
              <a:t>Dynamic pricing based on design complexity</a:t>
            </a:r>
          </a:p>
        </p:txBody>
      </p:sp>
      <p:sp>
        <p:nvSpPr>
          <p:cNvPr id="11" name="Text 8"/>
          <p:cNvSpPr/>
          <p:nvPr/>
        </p:nvSpPr>
        <p:spPr>
          <a:xfrm>
            <a:off x="10908983" y="3787259"/>
            <a:ext cx="2927747" cy="1814513"/>
          </a:xfrm>
          <a:prstGeom prst="rect">
            <a:avLst/>
          </a:prstGeom>
          <a:noFill/>
          <a:ln/>
        </p:spPr>
        <p:txBody>
          <a:bodyPr wrap="square" lIns="0" tIns="0" rIns="0" bIns="0" rtlCol="0" anchor="t"/>
          <a:lstStyle/>
          <a:p>
            <a:pPr marL="0" indent="0">
              <a:lnSpc>
                <a:spcPts val="2850"/>
              </a:lnSpc>
              <a:buNone/>
            </a:pPr>
            <a:endParaRPr lang="en-US" sz="1750" dirty="0"/>
          </a:p>
        </p:txBody>
      </p:sp>
      <p:sp>
        <p:nvSpPr>
          <p:cNvPr id="12" name="Shape 9"/>
          <p:cNvSpPr/>
          <p:nvPr/>
        </p:nvSpPr>
        <p:spPr>
          <a:xfrm>
            <a:off x="6280190" y="5057795"/>
            <a:ext cx="510302" cy="510302"/>
          </a:xfrm>
          <a:prstGeom prst="roundRect">
            <a:avLst>
              <a:gd name="adj" fmla="val 18669"/>
            </a:avLst>
          </a:prstGeom>
          <a:solidFill>
            <a:srgbClr val="FFD8CC"/>
          </a:solidFill>
          <a:ln w="7620">
            <a:solidFill>
              <a:srgbClr val="E5BEB2"/>
            </a:solidFill>
            <a:prstDash val="solid"/>
          </a:ln>
        </p:spPr>
      </p:sp>
      <p:sp>
        <p:nvSpPr>
          <p:cNvPr id="13" name="Text 10"/>
          <p:cNvSpPr/>
          <p:nvPr/>
        </p:nvSpPr>
        <p:spPr>
          <a:xfrm>
            <a:off x="6439019" y="5142805"/>
            <a:ext cx="192643" cy="340281"/>
          </a:xfrm>
          <a:prstGeom prst="rect">
            <a:avLst/>
          </a:prstGeom>
          <a:noFill/>
          <a:ln/>
        </p:spPr>
        <p:txBody>
          <a:bodyPr wrap="none" lIns="0" tIns="0" rIns="0" bIns="0" rtlCol="0" anchor="t"/>
          <a:lstStyle/>
          <a:p>
            <a:pPr marL="0" indent="0" algn="ctr">
              <a:lnSpc>
                <a:spcPts val="2650"/>
              </a:lnSpc>
              <a:buNone/>
            </a:pPr>
            <a:r>
              <a:rPr lang="en-US" sz="2650" b="1" dirty="0">
                <a:solidFill>
                  <a:srgbClr val="403C4E"/>
                </a:solidFill>
                <a:latin typeface="Merriweather Bold" pitchFamily="34" charset="0"/>
                <a:ea typeface="Merriweather Bold" pitchFamily="34" charset="-122"/>
                <a:cs typeface="Merriweather Bold" pitchFamily="34" charset="-120"/>
              </a:rPr>
              <a:t>3</a:t>
            </a:r>
            <a:endParaRPr lang="en-US" sz="2650" dirty="0"/>
          </a:p>
        </p:txBody>
      </p:sp>
      <p:sp>
        <p:nvSpPr>
          <p:cNvPr id="14" name="Text 11"/>
          <p:cNvSpPr/>
          <p:nvPr/>
        </p:nvSpPr>
        <p:spPr>
          <a:xfrm>
            <a:off x="7017306" y="5057794"/>
            <a:ext cx="3512581" cy="1814513"/>
          </a:xfrm>
          <a:prstGeom prst="rect">
            <a:avLst/>
          </a:prstGeom>
          <a:noFill/>
          <a:ln/>
        </p:spPr>
        <p:txBody>
          <a:bodyPr wrap="none" lIns="0" tIns="0" rIns="0" bIns="0" rtlCol="0" anchor="t"/>
          <a:lstStyle/>
          <a:p>
            <a:pPr marL="0" marR="0" lvl="0" indent="0" defTabSz="914400" rtl="0" eaLnBrk="1" fontAlgn="auto" latinLnBrk="0" hangingPunct="1">
              <a:lnSpc>
                <a:spcPts val="3245"/>
              </a:lnSpc>
              <a:spcBef>
                <a:spcPts val="0"/>
              </a:spcBef>
              <a:spcAft>
                <a:spcPts val="0"/>
              </a:spcAft>
              <a:buClrTx/>
              <a:buSzTx/>
              <a:buFontTx/>
              <a:buNone/>
              <a:tabLst/>
              <a:defRPr/>
            </a:pPr>
            <a:r>
              <a:rPr kumimoji="0" lang="en-US" b="1" i="0" u="none" strike="noStrike" kern="1200" cap="none" spc="230" normalizeH="0" baseline="0" noProof="0" dirty="0">
                <a:ln>
                  <a:noFill/>
                </a:ln>
                <a:solidFill>
                  <a:srgbClr val="231F20"/>
                </a:solidFill>
                <a:effectLst/>
                <a:uLnTx/>
                <a:uFillTx/>
                <a:latin typeface="Merriweather Bold"/>
              </a:rPr>
              <a:t>Real-time communication</a:t>
            </a:r>
          </a:p>
          <a:p>
            <a:pPr marL="0" marR="0" lvl="0" indent="0" defTabSz="914400" rtl="0" eaLnBrk="1" fontAlgn="auto" latinLnBrk="0" hangingPunct="1">
              <a:lnSpc>
                <a:spcPts val="3245"/>
              </a:lnSpc>
              <a:spcBef>
                <a:spcPts val="0"/>
              </a:spcBef>
              <a:spcAft>
                <a:spcPts val="0"/>
              </a:spcAft>
              <a:buClrTx/>
              <a:buSzTx/>
              <a:buFontTx/>
              <a:buNone/>
              <a:tabLst/>
              <a:defRPr/>
            </a:pPr>
            <a:r>
              <a:rPr kumimoji="0" lang="en-US" b="1" i="0" u="none" strike="noStrike" kern="1200" cap="none" spc="230" normalizeH="0" baseline="0" noProof="0" dirty="0">
                <a:ln>
                  <a:noFill/>
                </a:ln>
                <a:solidFill>
                  <a:srgbClr val="231F20"/>
                </a:solidFill>
                <a:effectLst/>
                <a:uLnTx/>
                <a:uFillTx/>
                <a:latin typeface="Merriweather Bold"/>
              </a:rPr>
              <a:t> between </a:t>
            </a:r>
          </a:p>
          <a:p>
            <a:pPr marL="0" marR="0" lvl="0" indent="0" defTabSz="914400" rtl="0" eaLnBrk="1" fontAlgn="auto" latinLnBrk="0" hangingPunct="1">
              <a:lnSpc>
                <a:spcPts val="3245"/>
              </a:lnSpc>
              <a:spcBef>
                <a:spcPts val="0"/>
              </a:spcBef>
              <a:spcAft>
                <a:spcPts val="0"/>
              </a:spcAft>
              <a:buClrTx/>
              <a:buSzTx/>
              <a:buFontTx/>
              <a:buNone/>
              <a:tabLst/>
              <a:defRPr/>
            </a:pPr>
            <a:r>
              <a:rPr kumimoji="0" lang="en-US" b="1" i="0" u="none" strike="noStrike" kern="1200" cap="none" spc="230" normalizeH="0" baseline="0" noProof="0" dirty="0">
                <a:ln>
                  <a:noFill/>
                </a:ln>
                <a:solidFill>
                  <a:srgbClr val="231F20"/>
                </a:solidFill>
                <a:effectLst/>
                <a:uLnTx/>
                <a:uFillTx/>
                <a:latin typeface="Merriweather Bold"/>
              </a:rPr>
              <a:t>buyers and sellers</a:t>
            </a:r>
          </a:p>
        </p:txBody>
      </p:sp>
      <p:sp>
        <p:nvSpPr>
          <p:cNvPr id="15" name="Text 12"/>
          <p:cNvSpPr/>
          <p:nvPr/>
        </p:nvSpPr>
        <p:spPr>
          <a:xfrm>
            <a:off x="10059234" y="6692866"/>
            <a:ext cx="3079910" cy="725805"/>
          </a:xfrm>
          <a:prstGeom prst="rect">
            <a:avLst/>
          </a:prstGeom>
          <a:noFill/>
          <a:ln/>
        </p:spPr>
        <p:txBody>
          <a:bodyPr wrap="square" lIns="0" tIns="0" rIns="0" bIns="0" rtlCol="0" anchor="t"/>
          <a:lstStyle/>
          <a:p>
            <a:pPr marL="0" marR="0" lvl="0" indent="0" algn="ctr" defTabSz="914400" rtl="0" eaLnBrk="1" fontAlgn="auto" latinLnBrk="0" hangingPunct="1">
              <a:lnSpc>
                <a:spcPts val="3245"/>
              </a:lnSpc>
              <a:spcBef>
                <a:spcPts val="0"/>
              </a:spcBef>
              <a:spcAft>
                <a:spcPts val="0"/>
              </a:spcAft>
              <a:buClrTx/>
              <a:buSzTx/>
              <a:buFontTx/>
              <a:buNone/>
              <a:tabLst/>
              <a:defRPr/>
            </a:pPr>
            <a:r>
              <a:rPr lang="en-US" sz="2000" b="1" spc="230" dirty="0">
                <a:solidFill>
                  <a:srgbClr val="231F20"/>
                </a:solidFill>
                <a:latin typeface="Merriweather Bold"/>
              </a:rPr>
              <a:t>Reduce</a:t>
            </a:r>
            <a:r>
              <a:rPr kumimoji="0" lang="en-US" sz="2000" b="1" i="0" u="none" strike="noStrike" kern="1200" cap="none" spc="230" normalizeH="0" baseline="0" noProof="0" dirty="0">
                <a:ln>
                  <a:noFill/>
                </a:ln>
                <a:solidFill>
                  <a:srgbClr val="231F20"/>
                </a:solidFill>
                <a:effectLst/>
                <a:uLnTx/>
                <a:uFillTx/>
                <a:latin typeface="Merriweather Bold"/>
              </a:rPr>
              <a:t> vendor </a:t>
            </a:r>
          </a:p>
          <a:p>
            <a:pPr marL="0" marR="0" lvl="0" indent="0" algn="ctr" defTabSz="914400" rtl="0" eaLnBrk="1" fontAlgn="auto" latinLnBrk="0" hangingPunct="1">
              <a:lnSpc>
                <a:spcPts val="3245"/>
              </a:lnSpc>
              <a:spcBef>
                <a:spcPts val="0"/>
              </a:spcBef>
              <a:spcAft>
                <a:spcPts val="0"/>
              </a:spcAft>
              <a:buClrTx/>
              <a:buSzTx/>
              <a:buFontTx/>
              <a:buNone/>
              <a:tabLst/>
              <a:defRPr/>
            </a:pPr>
            <a:r>
              <a:rPr kumimoji="0" lang="en-US" sz="2000" b="1" i="0" u="none" strike="noStrike" kern="1200" cap="none" spc="230" normalizeH="0" baseline="0" noProof="0" dirty="0">
                <a:ln>
                  <a:noFill/>
                </a:ln>
                <a:solidFill>
                  <a:srgbClr val="231F20"/>
                </a:solidFill>
                <a:effectLst/>
                <a:uLnTx/>
                <a:uFillTx/>
                <a:latin typeface="Merriweather Bold"/>
              </a:rPr>
              <a:t>distraction </a:t>
            </a:r>
          </a:p>
        </p:txBody>
      </p:sp>
      <p:sp>
        <p:nvSpPr>
          <p:cNvPr id="16" name="Rectangle: Rounded Corners 15">
            <a:extLst>
              <a:ext uri="{FF2B5EF4-FFF2-40B4-BE49-F238E27FC236}">
                <a16:creationId xmlns:a16="http://schemas.microsoft.com/office/drawing/2014/main" id="{28AA4480-5F2D-43F1-B72C-186568DDE039}"/>
              </a:ext>
            </a:extLst>
          </p:cNvPr>
          <p:cNvSpPr/>
          <p:nvPr/>
        </p:nvSpPr>
        <p:spPr>
          <a:xfrm>
            <a:off x="12461359" y="7775057"/>
            <a:ext cx="2083981" cy="3668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err="1">
                <a:ln w="6600">
                  <a:solidFill>
                    <a:schemeClr val="accent2"/>
                  </a:solidFill>
                  <a:prstDash val="solid"/>
                </a:ln>
                <a:solidFill>
                  <a:srgbClr val="FFFFFF"/>
                </a:solidFill>
                <a:effectLst>
                  <a:outerShdw dist="38100" dir="2700000" algn="tl" rotWithShape="0">
                    <a:schemeClr val="accent2"/>
                  </a:outerShdw>
                </a:effectLst>
              </a:rPr>
              <a:t>SportWearXpress</a:t>
            </a:r>
            <a:endParaRPr lang="en-US" b="1"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18" name="Picture 17">
            <a:extLst>
              <a:ext uri="{FF2B5EF4-FFF2-40B4-BE49-F238E27FC236}">
                <a16:creationId xmlns:a16="http://schemas.microsoft.com/office/drawing/2014/main" id="{E6889699-99CD-456B-9ACD-B5F75AC849C2}"/>
              </a:ext>
            </a:extLst>
          </p:cNvPr>
          <p:cNvPicPr>
            <a:picLocks noChangeAspect="1"/>
          </p:cNvPicPr>
          <p:nvPr/>
        </p:nvPicPr>
        <p:blipFill>
          <a:blip r:embed="rId3"/>
          <a:stretch>
            <a:fillRect/>
          </a:stretch>
        </p:blipFill>
        <p:spPr>
          <a:xfrm>
            <a:off x="0" y="-18456"/>
            <a:ext cx="6094285" cy="8248055"/>
          </a:xfrm>
          <a:prstGeom prst="rect">
            <a:avLst/>
          </a:prstGeom>
        </p:spPr>
      </p:pic>
      <p:sp>
        <p:nvSpPr>
          <p:cNvPr id="19" name="Shape 9">
            <a:extLst>
              <a:ext uri="{FF2B5EF4-FFF2-40B4-BE49-F238E27FC236}">
                <a16:creationId xmlns:a16="http://schemas.microsoft.com/office/drawing/2014/main" id="{A7716B96-87EE-4796-8261-8F5E923BF4A4}"/>
              </a:ext>
            </a:extLst>
          </p:cNvPr>
          <p:cNvSpPr/>
          <p:nvPr/>
        </p:nvSpPr>
        <p:spPr>
          <a:xfrm>
            <a:off x="10973157" y="5010705"/>
            <a:ext cx="510302" cy="510302"/>
          </a:xfrm>
          <a:prstGeom prst="roundRect">
            <a:avLst>
              <a:gd name="adj" fmla="val 18669"/>
            </a:avLst>
          </a:prstGeom>
          <a:solidFill>
            <a:srgbClr val="FFD8CC"/>
          </a:solidFill>
          <a:ln w="7620">
            <a:solidFill>
              <a:srgbClr val="E5BEB2"/>
            </a:solidFill>
            <a:prstDash val="solid"/>
          </a:ln>
        </p:spPr>
      </p:sp>
      <p:sp>
        <p:nvSpPr>
          <p:cNvPr id="20" name="Text 10">
            <a:extLst>
              <a:ext uri="{FF2B5EF4-FFF2-40B4-BE49-F238E27FC236}">
                <a16:creationId xmlns:a16="http://schemas.microsoft.com/office/drawing/2014/main" id="{B3B6CACF-1E4A-4492-891D-D302ED170527}"/>
              </a:ext>
            </a:extLst>
          </p:cNvPr>
          <p:cNvSpPr/>
          <p:nvPr/>
        </p:nvSpPr>
        <p:spPr>
          <a:xfrm>
            <a:off x="11131986" y="5095715"/>
            <a:ext cx="192643" cy="340281"/>
          </a:xfrm>
          <a:prstGeom prst="rect">
            <a:avLst/>
          </a:prstGeom>
          <a:noFill/>
          <a:ln/>
        </p:spPr>
        <p:txBody>
          <a:bodyPr wrap="none" lIns="0" tIns="0" rIns="0" bIns="0" rtlCol="0" anchor="t"/>
          <a:lstStyle/>
          <a:p>
            <a:pPr marL="0" indent="0" algn="ctr">
              <a:lnSpc>
                <a:spcPts val="2650"/>
              </a:lnSpc>
              <a:buNone/>
            </a:pPr>
            <a:r>
              <a:rPr lang="en-US" sz="2650" b="1" dirty="0">
                <a:solidFill>
                  <a:srgbClr val="403C4E"/>
                </a:solidFill>
                <a:latin typeface="Merriweather Bold" pitchFamily="34" charset="0"/>
                <a:ea typeface="Merriweather Bold" pitchFamily="34" charset="-122"/>
                <a:cs typeface="Merriweather Bold" pitchFamily="34" charset="-120"/>
              </a:rPr>
              <a:t>4</a:t>
            </a:r>
            <a:endParaRPr lang="en-US" sz="2650" dirty="0"/>
          </a:p>
        </p:txBody>
      </p:sp>
      <p:sp>
        <p:nvSpPr>
          <p:cNvPr id="22" name="TextBox 21">
            <a:extLst>
              <a:ext uri="{FF2B5EF4-FFF2-40B4-BE49-F238E27FC236}">
                <a16:creationId xmlns:a16="http://schemas.microsoft.com/office/drawing/2014/main" id="{7CC08519-4A3A-4ADB-A49D-B30C20C38C66}"/>
              </a:ext>
            </a:extLst>
          </p:cNvPr>
          <p:cNvSpPr txBox="1"/>
          <p:nvPr/>
        </p:nvSpPr>
        <p:spPr>
          <a:xfrm>
            <a:off x="9095423" y="5008632"/>
            <a:ext cx="7652384" cy="864596"/>
          </a:xfrm>
          <a:prstGeom prst="rect">
            <a:avLst/>
          </a:prstGeom>
          <a:noFill/>
        </p:spPr>
        <p:txBody>
          <a:bodyPr wrap="square">
            <a:spAutoFit/>
          </a:bodyPr>
          <a:lstStyle/>
          <a:p>
            <a:pPr marL="0" marR="0" lvl="0" indent="0" algn="ctr" defTabSz="914400" rtl="0" eaLnBrk="1" fontAlgn="auto" latinLnBrk="0" hangingPunct="1">
              <a:lnSpc>
                <a:spcPts val="3245"/>
              </a:lnSpc>
              <a:spcBef>
                <a:spcPts val="0"/>
              </a:spcBef>
              <a:spcAft>
                <a:spcPts val="0"/>
              </a:spcAft>
              <a:buClrTx/>
              <a:buSzTx/>
              <a:buFontTx/>
              <a:buNone/>
              <a:tabLst/>
              <a:defRPr/>
            </a:pPr>
            <a:r>
              <a:rPr kumimoji="0" lang="en-US" sz="1800" b="1" i="0" u="none" strike="noStrike" kern="1200" cap="none" spc="230" normalizeH="0" baseline="0" noProof="0" dirty="0">
                <a:ln>
                  <a:noFill/>
                </a:ln>
                <a:solidFill>
                  <a:srgbClr val="231F20"/>
                </a:solidFill>
                <a:effectLst/>
                <a:uLnTx/>
                <a:uFillTx/>
                <a:latin typeface="Merriweather Bold"/>
              </a:rPr>
              <a:t>Increase Customer</a:t>
            </a:r>
          </a:p>
          <a:p>
            <a:pPr marL="0" marR="0" lvl="0" indent="0" algn="ctr" defTabSz="914400" rtl="0" eaLnBrk="1" fontAlgn="auto" latinLnBrk="0" hangingPunct="1">
              <a:lnSpc>
                <a:spcPts val="3245"/>
              </a:lnSpc>
              <a:spcBef>
                <a:spcPts val="0"/>
              </a:spcBef>
              <a:spcAft>
                <a:spcPts val="0"/>
              </a:spcAft>
              <a:buClrTx/>
              <a:buSzTx/>
              <a:buFontTx/>
              <a:buNone/>
              <a:tabLst/>
              <a:defRPr/>
            </a:pPr>
            <a:r>
              <a:rPr kumimoji="0" lang="en-US" sz="1800" b="1" i="0" u="none" strike="noStrike" kern="1200" cap="none" spc="230" normalizeH="0" baseline="0" noProof="0" dirty="0">
                <a:ln>
                  <a:noFill/>
                </a:ln>
                <a:solidFill>
                  <a:srgbClr val="231F20"/>
                </a:solidFill>
                <a:effectLst/>
                <a:uLnTx/>
                <a:uFillTx/>
                <a:latin typeface="Merriweather Bold"/>
              </a:rPr>
              <a:t> Satisfaction</a:t>
            </a:r>
          </a:p>
        </p:txBody>
      </p:sp>
      <p:sp>
        <p:nvSpPr>
          <p:cNvPr id="23" name="Shape 9">
            <a:extLst>
              <a:ext uri="{FF2B5EF4-FFF2-40B4-BE49-F238E27FC236}">
                <a16:creationId xmlns:a16="http://schemas.microsoft.com/office/drawing/2014/main" id="{832C30E0-5642-4E68-AACD-3F17477849A4}"/>
              </a:ext>
            </a:extLst>
          </p:cNvPr>
          <p:cNvSpPr/>
          <p:nvPr/>
        </p:nvSpPr>
        <p:spPr>
          <a:xfrm>
            <a:off x="9804084" y="6716945"/>
            <a:ext cx="510302" cy="510302"/>
          </a:xfrm>
          <a:prstGeom prst="roundRect">
            <a:avLst>
              <a:gd name="adj" fmla="val 18669"/>
            </a:avLst>
          </a:prstGeom>
          <a:solidFill>
            <a:srgbClr val="FFD8CC"/>
          </a:solidFill>
          <a:ln w="7620">
            <a:solidFill>
              <a:srgbClr val="E5BEB2"/>
            </a:solidFill>
            <a:prstDash val="solid"/>
          </a:ln>
        </p:spPr>
      </p:sp>
      <p:sp>
        <p:nvSpPr>
          <p:cNvPr id="24" name="Text 10">
            <a:extLst>
              <a:ext uri="{FF2B5EF4-FFF2-40B4-BE49-F238E27FC236}">
                <a16:creationId xmlns:a16="http://schemas.microsoft.com/office/drawing/2014/main" id="{20440CA6-FCDC-451C-ABD1-EB8A1D80C2AA}"/>
              </a:ext>
            </a:extLst>
          </p:cNvPr>
          <p:cNvSpPr/>
          <p:nvPr/>
        </p:nvSpPr>
        <p:spPr>
          <a:xfrm>
            <a:off x="9962913" y="6801955"/>
            <a:ext cx="192643" cy="340281"/>
          </a:xfrm>
          <a:prstGeom prst="rect">
            <a:avLst/>
          </a:prstGeom>
          <a:noFill/>
          <a:ln/>
        </p:spPr>
        <p:txBody>
          <a:bodyPr wrap="none" lIns="0" tIns="0" rIns="0" bIns="0" rtlCol="0" anchor="t"/>
          <a:lstStyle/>
          <a:p>
            <a:pPr marL="0" indent="0" algn="ctr">
              <a:lnSpc>
                <a:spcPts val="2650"/>
              </a:lnSpc>
              <a:buNone/>
            </a:pPr>
            <a:r>
              <a:rPr lang="en-US" sz="2650" b="1" dirty="0">
                <a:solidFill>
                  <a:srgbClr val="403C4E"/>
                </a:solidFill>
                <a:latin typeface="Merriweather Bold" pitchFamily="34" charset="0"/>
                <a:ea typeface="Merriweather Bold" pitchFamily="34" charset="-122"/>
              </a:rPr>
              <a:t>5</a:t>
            </a:r>
            <a:endParaRPr lang="en-US" sz="2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14" name="Shape 4">
            <a:extLst>
              <a:ext uri="{FF2B5EF4-FFF2-40B4-BE49-F238E27FC236}">
                <a16:creationId xmlns:a16="http://schemas.microsoft.com/office/drawing/2014/main" id="{15B1D0F9-AC3D-4EC6-A996-C550A5545300}"/>
              </a:ext>
            </a:extLst>
          </p:cNvPr>
          <p:cNvSpPr/>
          <p:nvPr/>
        </p:nvSpPr>
        <p:spPr>
          <a:xfrm>
            <a:off x="745093" y="6686349"/>
            <a:ext cx="4196358" cy="1088708"/>
          </a:xfrm>
          <a:prstGeom prst="roundRect">
            <a:avLst>
              <a:gd name="adj" fmla="val 4652"/>
            </a:avLst>
          </a:prstGeom>
          <a:solidFill>
            <a:srgbClr val="FFD8CC"/>
          </a:solidFill>
          <a:ln w="7620">
            <a:solidFill>
              <a:srgbClr val="E5BEB2"/>
            </a:solidFill>
            <a:prstDash val="solid"/>
          </a:ln>
        </p:spPr>
        <p:txBody>
          <a:bodyPr/>
          <a:lstStyle/>
          <a:p>
            <a:endParaRPr lang="en-US" dirty="0">
              <a:latin typeface="Merriweather Bold" panose="00000800000000000000" pitchFamily="2" charset="0"/>
            </a:endParaRPr>
          </a:p>
          <a:p>
            <a:r>
              <a:rPr lang="en-US" sz="3200" dirty="0"/>
              <a:t>4)</a:t>
            </a:r>
            <a:r>
              <a:rPr lang="en-US" sz="2800" dirty="0"/>
              <a:t> </a:t>
            </a:r>
            <a:r>
              <a:rPr lang="en-US" sz="2400" dirty="0">
                <a:ea typeface="Petrona"/>
              </a:rPr>
              <a:t>Dedicated User Interfaces</a:t>
            </a:r>
            <a:endParaRPr lang="en-US" sz="1600" dirty="0">
              <a:ea typeface="Petrona"/>
            </a:endParaRPr>
          </a:p>
          <a:p>
            <a:endParaRPr lang="en-US" dirty="0"/>
          </a:p>
        </p:txBody>
      </p:sp>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199031"/>
            <a:ext cx="13042821" cy="1417558"/>
          </a:xfrm>
          <a:prstGeom prst="rect">
            <a:avLst/>
          </a:prstGeom>
          <a:noFill/>
          <a:ln/>
        </p:spPr>
        <p:txBody>
          <a:bodyPr wrap="square" lIns="0" tIns="0" rIns="0" bIns="0" rtlCol="0" anchor="t"/>
          <a:lstStyle/>
          <a:p>
            <a:pPr algn="ctr">
              <a:lnSpc>
                <a:spcPts val="13774"/>
              </a:lnSpc>
            </a:pPr>
            <a:r>
              <a:rPr lang="en-US" sz="9600" spc="978" dirty="0">
                <a:solidFill>
                  <a:srgbClr val="231F20"/>
                </a:solidFill>
                <a:latin typeface="Oswald Bold"/>
              </a:rPr>
              <a:t>FEATURES</a:t>
            </a:r>
          </a:p>
        </p:txBody>
      </p:sp>
      <p:sp>
        <p:nvSpPr>
          <p:cNvPr id="4" name="Shape 1"/>
          <p:cNvSpPr/>
          <p:nvPr/>
        </p:nvSpPr>
        <p:spPr>
          <a:xfrm>
            <a:off x="793790" y="5387221"/>
            <a:ext cx="4196358" cy="1088708"/>
          </a:xfrm>
          <a:prstGeom prst="roundRect">
            <a:avLst>
              <a:gd name="adj" fmla="val 4652"/>
            </a:avLst>
          </a:prstGeom>
          <a:solidFill>
            <a:srgbClr val="FFD8CC"/>
          </a:solidFill>
          <a:ln w="7620">
            <a:solidFill>
              <a:srgbClr val="E5BEB2"/>
            </a:solidFill>
            <a:prstDash val="solid"/>
          </a:ln>
        </p:spPr>
      </p:sp>
      <p:sp>
        <p:nvSpPr>
          <p:cNvPr id="5" name="Text 2"/>
          <p:cNvSpPr/>
          <p:nvPr/>
        </p:nvSpPr>
        <p:spPr>
          <a:xfrm>
            <a:off x="931306" y="5870258"/>
            <a:ext cx="2928938" cy="354330"/>
          </a:xfrm>
          <a:prstGeom prst="rect">
            <a:avLst/>
          </a:prstGeom>
          <a:noFill/>
          <a:ln/>
        </p:spPr>
        <p:txBody>
          <a:bodyPr wrap="none" lIns="0" tIns="0" rIns="0" bIns="0" rtlCol="0" anchor="t"/>
          <a:lstStyle/>
          <a:p>
            <a:pPr>
              <a:lnSpc>
                <a:spcPts val="2750"/>
              </a:lnSpc>
            </a:pPr>
            <a:r>
              <a:rPr lang="en-US" sz="3200" b="1" dirty="0">
                <a:solidFill>
                  <a:srgbClr val="403C4E"/>
                </a:solidFill>
                <a:latin typeface="Merriweather Bold" pitchFamily="34" charset="0"/>
                <a:ea typeface="Merriweather Bold" pitchFamily="34" charset="-122"/>
                <a:cs typeface="Merriweather Bold" pitchFamily="34" charset="-120"/>
              </a:rPr>
              <a:t>1) </a:t>
            </a:r>
            <a:r>
              <a:rPr lang="en-US" sz="2800" dirty="0">
                <a:ea typeface="Petrona"/>
              </a:rPr>
              <a:t>AI-Powered Design Tools</a:t>
            </a:r>
            <a:endParaRPr lang="en-US" sz="3200" spc="296" dirty="0">
              <a:solidFill>
                <a:srgbClr val="231F20"/>
              </a:solidFill>
              <a:latin typeface="Times New Roman"/>
              <a:ea typeface="Petrona"/>
            </a:endParaRPr>
          </a:p>
          <a:p>
            <a:pPr marL="0" indent="0">
              <a:lnSpc>
                <a:spcPts val="2750"/>
              </a:lnSpc>
              <a:buNone/>
            </a:pPr>
            <a:endParaRPr lang="en-US" sz="2800" dirty="0"/>
          </a:p>
        </p:txBody>
      </p:sp>
      <p:sp>
        <p:nvSpPr>
          <p:cNvPr id="6" name="Text 3"/>
          <p:cNvSpPr/>
          <p:nvPr/>
        </p:nvSpPr>
        <p:spPr>
          <a:xfrm>
            <a:off x="930830" y="6224588"/>
            <a:ext cx="3727490"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7" name="Shape 4"/>
          <p:cNvSpPr/>
          <p:nvPr/>
        </p:nvSpPr>
        <p:spPr>
          <a:xfrm>
            <a:off x="5216962" y="5387221"/>
            <a:ext cx="3988476" cy="1088708"/>
          </a:xfrm>
          <a:prstGeom prst="roundRect">
            <a:avLst>
              <a:gd name="adj" fmla="val 4652"/>
            </a:avLst>
          </a:prstGeom>
          <a:solidFill>
            <a:srgbClr val="FFD8CC"/>
          </a:solidFill>
          <a:ln w="7620">
            <a:solidFill>
              <a:srgbClr val="E5BEB2"/>
            </a:solidFill>
            <a:prstDash val="solid"/>
          </a:ln>
        </p:spPr>
      </p:sp>
      <p:sp>
        <p:nvSpPr>
          <p:cNvPr id="8" name="Text 5"/>
          <p:cNvSpPr/>
          <p:nvPr/>
        </p:nvSpPr>
        <p:spPr>
          <a:xfrm>
            <a:off x="5451396" y="5798820"/>
            <a:ext cx="2835235" cy="354330"/>
          </a:xfrm>
          <a:prstGeom prst="rect">
            <a:avLst/>
          </a:prstGeom>
          <a:noFill/>
          <a:ln/>
        </p:spPr>
        <p:txBody>
          <a:bodyPr wrap="none" lIns="0" tIns="0" rIns="0" bIns="0" rtlCol="0" anchor="t"/>
          <a:lstStyle/>
          <a:p>
            <a:pPr>
              <a:lnSpc>
                <a:spcPts val="2750"/>
              </a:lnSpc>
            </a:pPr>
            <a:r>
              <a:rPr lang="en-US" sz="3200" b="1" dirty="0">
                <a:solidFill>
                  <a:srgbClr val="403C4E"/>
                </a:solidFill>
                <a:ea typeface="Merriweather Bold" pitchFamily="34" charset="-122"/>
                <a:cs typeface="Merriweather Bold" pitchFamily="34" charset="-120"/>
              </a:rPr>
              <a:t>2</a:t>
            </a:r>
            <a:r>
              <a:rPr lang="en-US" sz="2400" b="1" dirty="0">
                <a:solidFill>
                  <a:srgbClr val="403C4E"/>
                </a:solidFill>
                <a:ea typeface="Merriweather Bold" pitchFamily="34" charset="-122"/>
                <a:cs typeface="Merriweather Bold" pitchFamily="34" charset="-120"/>
              </a:rPr>
              <a:t>) </a:t>
            </a:r>
            <a:r>
              <a:rPr lang="en-US" b="1" spc="296" dirty="0">
                <a:solidFill>
                  <a:srgbClr val="231F20"/>
                </a:solidFill>
              </a:rPr>
              <a:t>Real-Time Communication</a:t>
            </a:r>
            <a:endParaRPr lang="en-US" sz="2400" b="1" spc="296" dirty="0">
              <a:solidFill>
                <a:srgbClr val="231F20"/>
              </a:solidFill>
            </a:endParaRPr>
          </a:p>
          <a:p>
            <a:pPr>
              <a:lnSpc>
                <a:spcPts val="2750"/>
              </a:lnSpc>
            </a:pPr>
            <a:endParaRPr lang="en-US" sz="2400" spc="296" dirty="0">
              <a:solidFill>
                <a:srgbClr val="231F20"/>
              </a:solidFill>
              <a:latin typeface="Times New Roman"/>
            </a:endParaRPr>
          </a:p>
        </p:txBody>
      </p:sp>
      <p:sp>
        <p:nvSpPr>
          <p:cNvPr id="9" name="Text 6"/>
          <p:cNvSpPr/>
          <p:nvPr/>
        </p:nvSpPr>
        <p:spPr>
          <a:xfrm>
            <a:off x="5451396" y="6112073"/>
            <a:ext cx="3727490"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10" name="Shape 7"/>
          <p:cNvSpPr/>
          <p:nvPr/>
        </p:nvSpPr>
        <p:spPr>
          <a:xfrm>
            <a:off x="9432252" y="5431631"/>
            <a:ext cx="4196358" cy="1088708"/>
          </a:xfrm>
          <a:prstGeom prst="roundRect">
            <a:avLst>
              <a:gd name="adj" fmla="val 4652"/>
            </a:avLst>
          </a:prstGeom>
          <a:solidFill>
            <a:srgbClr val="FFD8CC"/>
          </a:solidFill>
          <a:ln w="7620">
            <a:solidFill>
              <a:srgbClr val="E5BEB2"/>
            </a:solidFill>
            <a:prstDash val="solid"/>
          </a:ln>
        </p:spPr>
      </p:sp>
      <p:sp>
        <p:nvSpPr>
          <p:cNvPr id="11" name="Text 8"/>
          <p:cNvSpPr/>
          <p:nvPr/>
        </p:nvSpPr>
        <p:spPr>
          <a:xfrm>
            <a:off x="9874568" y="5798820"/>
            <a:ext cx="3292793" cy="354330"/>
          </a:xfrm>
          <a:prstGeom prst="rect">
            <a:avLst/>
          </a:prstGeom>
          <a:noFill/>
          <a:ln/>
        </p:spPr>
        <p:txBody>
          <a:bodyPr wrap="none" lIns="0" tIns="0" rIns="0" bIns="0" rtlCol="0" anchor="t"/>
          <a:lstStyle/>
          <a:p>
            <a:pPr>
              <a:lnSpc>
                <a:spcPts val="2750"/>
              </a:lnSpc>
            </a:pPr>
            <a:r>
              <a:rPr lang="en-US" sz="2400" b="1" dirty="0">
                <a:solidFill>
                  <a:srgbClr val="403C4E"/>
                </a:solidFill>
                <a:latin typeface="Merriweather Bold" pitchFamily="34" charset="0"/>
                <a:ea typeface="Merriweather Bold" pitchFamily="34" charset="-122"/>
                <a:cs typeface="Merriweather Bold" pitchFamily="34" charset="-120"/>
              </a:rPr>
              <a:t>3) </a:t>
            </a:r>
            <a:r>
              <a:rPr lang="en-US" sz="2400" dirty="0"/>
              <a:t>AI-Powered Design Tools</a:t>
            </a:r>
            <a:endParaRPr lang="en-US" sz="2400" spc="296" dirty="0">
              <a:solidFill>
                <a:srgbClr val="231F20"/>
              </a:solidFill>
              <a:latin typeface="Times New Roman"/>
            </a:endParaRPr>
          </a:p>
        </p:txBody>
      </p:sp>
      <p:sp>
        <p:nvSpPr>
          <p:cNvPr id="12" name="Text 9"/>
          <p:cNvSpPr/>
          <p:nvPr/>
        </p:nvSpPr>
        <p:spPr>
          <a:xfrm>
            <a:off x="9874568" y="6112073"/>
            <a:ext cx="3727490"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13" name="Rectangle: Rounded Corners 12">
            <a:extLst>
              <a:ext uri="{FF2B5EF4-FFF2-40B4-BE49-F238E27FC236}">
                <a16:creationId xmlns:a16="http://schemas.microsoft.com/office/drawing/2014/main" id="{09AA7B07-3233-4B51-A955-3D11AC6C3989}"/>
              </a:ext>
            </a:extLst>
          </p:cNvPr>
          <p:cNvSpPr/>
          <p:nvPr/>
        </p:nvSpPr>
        <p:spPr>
          <a:xfrm>
            <a:off x="12461359" y="7775057"/>
            <a:ext cx="2083981" cy="3668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err="1">
                <a:ln w="6600">
                  <a:solidFill>
                    <a:schemeClr val="accent2"/>
                  </a:solidFill>
                  <a:prstDash val="solid"/>
                </a:ln>
                <a:solidFill>
                  <a:srgbClr val="FFFFFF"/>
                </a:solidFill>
                <a:effectLst>
                  <a:outerShdw dist="38100" dir="2700000" algn="tl" rotWithShape="0">
                    <a:schemeClr val="accent2"/>
                  </a:outerShdw>
                </a:effectLst>
              </a:rPr>
              <a:t>SportWearXpress</a:t>
            </a:r>
            <a:endParaRPr lang="en-US"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5" name="Shape 4">
            <a:extLst>
              <a:ext uri="{FF2B5EF4-FFF2-40B4-BE49-F238E27FC236}">
                <a16:creationId xmlns:a16="http://schemas.microsoft.com/office/drawing/2014/main" id="{5A4BF4CC-48C3-47B4-BEA9-5A60F57ED9D9}"/>
              </a:ext>
            </a:extLst>
          </p:cNvPr>
          <p:cNvSpPr/>
          <p:nvPr/>
        </p:nvSpPr>
        <p:spPr>
          <a:xfrm>
            <a:off x="5224582" y="6628329"/>
            <a:ext cx="3988476" cy="1088708"/>
          </a:xfrm>
          <a:prstGeom prst="roundRect">
            <a:avLst>
              <a:gd name="adj" fmla="val 4652"/>
            </a:avLst>
          </a:prstGeom>
          <a:solidFill>
            <a:srgbClr val="FFD8CC"/>
          </a:solidFill>
          <a:ln w="7620">
            <a:solidFill>
              <a:srgbClr val="E5BEB2"/>
            </a:solidFill>
            <a:prstDash val="solid"/>
          </a:ln>
        </p:spPr>
        <p:txBody>
          <a:bodyPr/>
          <a:lstStyle/>
          <a:p>
            <a:endParaRPr lang="en-US" dirty="0"/>
          </a:p>
          <a:p>
            <a:r>
              <a:rPr lang="en-US" sz="3200" b="1" dirty="0"/>
              <a:t>5) </a:t>
            </a:r>
            <a:r>
              <a:rPr lang="en-US" sz="2000" dirty="0">
                <a:solidFill>
                  <a:srgbClr val="272525"/>
                </a:solidFill>
                <a:ea typeface="Petrona" pitchFamily="34" charset="-122"/>
                <a:cs typeface="Times New Roman" panose="02020603050405020304" pitchFamily="18" charset="0"/>
              </a:rPr>
              <a:t>Admin Dashboard &amp; Analytics</a:t>
            </a:r>
            <a:endParaRPr lang="en-US" sz="3200" spc="296" dirty="0">
              <a:solidFill>
                <a:srgbClr val="231F20"/>
              </a:solidFill>
              <a:cs typeface="Times New Roman" panose="02020603050405020304" pitchFamily="18" charset="0"/>
            </a:endParaRP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3C98F8-2304-44DA-AF4F-77A685CD9A2B}"/>
              </a:ext>
            </a:extLst>
          </p:cNvPr>
          <p:cNvSpPr txBox="1"/>
          <p:nvPr/>
        </p:nvSpPr>
        <p:spPr>
          <a:xfrm>
            <a:off x="4857750" y="419978"/>
            <a:ext cx="7315200" cy="1410001"/>
          </a:xfrm>
          <a:prstGeom prst="rect">
            <a:avLst/>
          </a:prstGeom>
          <a:noFill/>
        </p:spPr>
        <p:txBody>
          <a:bodyPr wrap="square">
            <a:spAutoFit/>
          </a:bodyPr>
          <a:lstStyle/>
          <a:p>
            <a:pPr marL="0" indent="0">
              <a:lnSpc>
                <a:spcPts val="5550"/>
              </a:lnSpc>
              <a:buNone/>
            </a:pPr>
            <a:r>
              <a:rPr lang="en-US" sz="4000" b="1" dirty="0">
                <a:solidFill>
                  <a:srgbClr val="403C4E"/>
                </a:solidFill>
                <a:latin typeface="Merriweather Bold" pitchFamily="34" charset="0"/>
              </a:rPr>
              <a:t>USECASE Diagram </a:t>
            </a:r>
          </a:p>
          <a:p>
            <a:pPr marL="0" indent="0">
              <a:lnSpc>
                <a:spcPts val="5550"/>
              </a:lnSpc>
              <a:buNone/>
            </a:pPr>
            <a:endParaRPr lang="en-US" sz="1800" dirty="0"/>
          </a:p>
        </p:txBody>
      </p:sp>
      <p:pic>
        <p:nvPicPr>
          <p:cNvPr id="7" name="Picture 6">
            <a:extLst>
              <a:ext uri="{FF2B5EF4-FFF2-40B4-BE49-F238E27FC236}">
                <a16:creationId xmlns:a16="http://schemas.microsoft.com/office/drawing/2014/main" id="{53572032-CB1F-4F9A-ADE1-434EB6C47174}"/>
              </a:ext>
            </a:extLst>
          </p:cNvPr>
          <p:cNvPicPr>
            <a:picLocks noChangeAspect="1"/>
          </p:cNvPicPr>
          <p:nvPr/>
        </p:nvPicPr>
        <p:blipFill>
          <a:blip r:embed="rId2"/>
          <a:stretch>
            <a:fillRect/>
          </a:stretch>
        </p:blipFill>
        <p:spPr>
          <a:xfrm>
            <a:off x="3127931" y="1291505"/>
            <a:ext cx="8393509" cy="6938095"/>
          </a:xfrm>
          <a:prstGeom prst="rect">
            <a:avLst/>
          </a:prstGeom>
        </p:spPr>
      </p:pic>
    </p:spTree>
    <p:extLst>
      <p:ext uri="{BB962C8B-B14F-4D97-AF65-F5344CB8AC3E}">
        <p14:creationId xmlns:p14="http://schemas.microsoft.com/office/powerpoint/2010/main" val="230748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2C5984-2CA4-400B-8318-F2A2BDBC0311}"/>
              </a:ext>
            </a:extLst>
          </p:cNvPr>
          <p:cNvSpPr txBox="1"/>
          <p:nvPr/>
        </p:nvSpPr>
        <p:spPr>
          <a:xfrm>
            <a:off x="4366260" y="283107"/>
            <a:ext cx="7315200" cy="751296"/>
          </a:xfrm>
          <a:prstGeom prst="rect">
            <a:avLst/>
          </a:prstGeom>
          <a:noFill/>
        </p:spPr>
        <p:txBody>
          <a:bodyPr wrap="square">
            <a:spAutoFit/>
          </a:bodyPr>
          <a:lstStyle/>
          <a:p>
            <a:pPr marL="0" indent="0">
              <a:lnSpc>
                <a:spcPts val="5550"/>
              </a:lnSpc>
              <a:buNone/>
            </a:pPr>
            <a:r>
              <a:rPr lang="en-US" sz="3600" b="1" dirty="0">
                <a:solidFill>
                  <a:srgbClr val="403C4E"/>
                </a:solidFill>
                <a:latin typeface="Merriweather Bold" pitchFamily="34" charset="0"/>
              </a:rPr>
              <a:t>Sequence  Diagram (Seller) </a:t>
            </a:r>
          </a:p>
        </p:txBody>
      </p:sp>
      <p:pic>
        <p:nvPicPr>
          <p:cNvPr id="7" name="Picture 6">
            <a:extLst>
              <a:ext uri="{FF2B5EF4-FFF2-40B4-BE49-F238E27FC236}">
                <a16:creationId xmlns:a16="http://schemas.microsoft.com/office/drawing/2014/main" id="{F6E0D81F-B710-4137-AA68-B3A03C6CA52A}"/>
              </a:ext>
            </a:extLst>
          </p:cNvPr>
          <p:cNvPicPr>
            <a:picLocks noChangeAspect="1"/>
          </p:cNvPicPr>
          <p:nvPr/>
        </p:nvPicPr>
        <p:blipFill>
          <a:blip r:embed="rId2"/>
          <a:stretch>
            <a:fillRect/>
          </a:stretch>
        </p:blipFill>
        <p:spPr>
          <a:xfrm>
            <a:off x="605791" y="1120140"/>
            <a:ext cx="9622292" cy="7109460"/>
          </a:xfrm>
          <a:prstGeom prst="rect">
            <a:avLst/>
          </a:prstGeom>
        </p:spPr>
      </p:pic>
    </p:spTree>
    <p:extLst>
      <p:ext uri="{BB962C8B-B14F-4D97-AF65-F5344CB8AC3E}">
        <p14:creationId xmlns:p14="http://schemas.microsoft.com/office/powerpoint/2010/main" val="28825179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648</TotalTime>
  <Words>458</Words>
  <Application>Microsoft Office PowerPoint</Application>
  <PresentationFormat>Custom</PresentationFormat>
  <Paragraphs>103</Paragraphs>
  <Slides>36</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Merriweather Bold</vt:lpstr>
      <vt:lpstr>Calibri </vt:lpstr>
      <vt:lpstr>Calibri</vt:lpstr>
      <vt:lpstr>Calibri (Body)</vt:lpstr>
      <vt:lpstr>Oswald Bold</vt:lpstr>
      <vt:lpstr>Times New Roman Bold</vt:lpstr>
      <vt:lpstr>Arial</vt:lpstr>
      <vt:lpstr>Montserrat Classic Bold</vt:lpstr>
      <vt:lpstr>Times New Roman</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Muneeb</cp:lastModifiedBy>
  <cp:revision>30</cp:revision>
  <dcterms:created xsi:type="dcterms:W3CDTF">2025-01-31T17:27:40Z</dcterms:created>
  <dcterms:modified xsi:type="dcterms:W3CDTF">2025-02-01T04:44:10Z</dcterms:modified>
</cp:coreProperties>
</file>